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9144000" cy="5143500" type="screen16x9"/>
  <p:notesSz cx="6858000" cy="9144000"/>
  <p:embeddedFontLst>
    <p:embeddedFont>
      <p:font typeface="Caveat" panose="020B0604020202020204" charset="0"/>
      <p:regular r:id="rId80"/>
      <p:bold r:id="rId81"/>
    </p:embeddedFont>
    <p:embeddedFont>
      <p:font typeface="Impact" panose="020B0806030902050204" pitchFamily="34" charset="0"/>
      <p:regular r:id="rId82"/>
    </p:embeddedFont>
    <p:embeddedFont>
      <p:font typeface="Shadows Into Light" panose="020B0604020202020204" charset="0"/>
      <p:regular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108" y="4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f3075be8b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f3075be8b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3075be8b3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f3075be8b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3075be8b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3075be8b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3075be8b3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3075be8b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f3075be8b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f3075be8b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f3075be8b3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f3075be8b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f3075be8b3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f3075be8b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f3075be8b3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f3075be8b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3075be8b3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3075be8b3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3075be8b3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f3075be8b3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f12618267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f1261826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f3075be8b3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f3075be8b3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f4ade2e802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f4ade2e80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4ade2e802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4ade2e80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3075be8b3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3075be8b3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f4ade2e802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f4ade2e80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f3075be8b3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f3075be8b3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f3075be8b3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f3075be8b3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efe351c664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efe351c66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f3075be8b3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f3075be8b3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f3075be8b3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f3075be8b3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f12618267d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f12618267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f4ade2e802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f4ade2e80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f4ade2e802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f4ade2e80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f4b8b88339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f4b8b8833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4ade2e80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4ade2e80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f4d6a57605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f4d6a5760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f4d6a57605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f4d6a5760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f4d6a57605_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f4d6a57605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f4b8b88339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f4b8b88339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f4e0b51b4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f4e0b51b4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f4e0b51b4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f4e0b51b4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f12618267d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f12618267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12618267d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12618267d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12618267d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12618267d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f12618267d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f12618267d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f3075be8b3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f3075be8b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f3075be8b3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f3075be8b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12618267d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f12618267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f4ade2e80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f4ade2e80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f4b8b88339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f4b8b8833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f4b8b88339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f4b8b8833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12618267d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f12618267d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f12618267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f12618267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f4e0b51b4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f4e0b51b4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f12618267d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f12618267d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f12618267d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f12618267d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f12618267d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f12618267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f12618267d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f12618267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f12618267d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f12618267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f12618267d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f12618267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f12618267d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f12618267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f3075be8b3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f3075be8b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f4b8b88339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f4b8b8833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f4b8b88339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f4b8b8833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f3075be8b3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f3075be8b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f3075be8b3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f3075be8b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f3075be8b3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f3075be8b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f4b8b88339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f4b8b8833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f3075be8b3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f3075be8b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f3075be8b3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f3075be8b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f3075be8b3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f3075be8b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f4e0b51b47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f4e0b51b4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efe351c66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efe351c66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f12618267d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f12618267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f12618267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f12618267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f4b8b88339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f4b8b8833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f4b8b88339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f4b8b8833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f12618267d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f12618267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f4d6a57605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f4d6a5760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f3075be8b3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f3075be8b3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f4b8b8833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f4b8b8833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f1afc4f0b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f1afc4f0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f4e0b51b4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f4e0b51b4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f3075be8b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f3075be8b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3075be8b3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f3075be8b3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27.jpg"/><Relationship Id="rId4" Type="http://schemas.openxmlformats.org/officeDocument/2006/relationships/hyperlink" Target="http://www.youtube.com/watch?v=O5jQLKWvYB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Adult Education Conference</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October 8,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2"/>
          <p:cNvPicPr preferRelativeResize="0"/>
          <p:nvPr/>
        </p:nvPicPr>
        <p:blipFill>
          <a:blip r:embed="rId3">
            <a:alphaModFix/>
          </a:blip>
          <a:stretch>
            <a:fillRect/>
          </a:stretch>
        </p:blipFill>
        <p:spPr>
          <a:xfrm>
            <a:off x="4629825" y="271463"/>
            <a:ext cx="3714750" cy="4600575"/>
          </a:xfrm>
          <a:prstGeom prst="rect">
            <a:avLst/>
          </a:prstGeom>
          <a:noFill/>
          <a:ln>
            <a:noFill/>
          </a:ln>
        </p:spPr>
      </p:pic>
      <p:sp>
        <p:nvSpPr>
          <p:cNvPr id="116" name="Google Shape;116;p22"/>
          <p:cNvSpPr txBox="1"/>
          <p:nvPr/>
        </p:nvSpPr>
        <p:spPr>
          <a:xfrm>
            <a:off x="283700" y="148150"/>
            <a:ext cx="3848400" cy="424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a:latin typeface="Caveat"/>
                <a:ea typeface="Caveat"/>
                <a:cs typeface="Caveat"/>
                <a:sym typeface="Caveat"/>
              </a:rPr>
              <a:t>Before you import a course, you need to give it somewhere to go.</a:t>
            </a:r>
            <a:endParaRPr sz="4800">
              <a:latin typeface="Caveat"/>
              <a:ea typeface="Caveat"/>
              <a:cs typeface="Caveat"/>
              <a:sym typeface="Caveat"/>
            </a:endParaRPr>
          </a:p>
          <a:p>
            <a:pPr marL="0" lvl="0" indent="0" algn="ctr" rtl="0">
              <a:spcBef>
                <a:spcPts val="0"/>
              </a:spcBef>
              <a:spcAft>
                <a:spcPts val="0"/>
              </a:spcAft>
              <a:buNone/>
            </a:pPr>
            <a:endParaRPr sz="3600"/>
          </a:p>
          <a:p>
            <a:pPr marL="0" lvl="0" indent="0" algn="ctr" rtl="0">
              <a:spcBef>
                <a:spcPts val="0"/>
              </a:spcBef>
              <a:spcAft>
                <a:spcPts val="0"/>
              </a:spcAft>
              <a:buNone/>
            </a:pPr>
            <a:endParaRPr sz="3600"/>
          </a:p>
        </p:txBody>
      </p:sp>
      <p:sp>
        <p:nvSpPr>
          <p:cNvPr id="117" name="Google Shape;117;p22"/>
          <p:cNvSpPr/>
          <p:nvPr/>
        </p:nvSpPr>
        <p:spPr>
          <a:xfrm>
            <a:off x="1252025" y="3719525"/>
            <a:ext cx="2059800" cy="720900"/>
          </a:xfrm>
          <a:prstGeom prst="rect">
            <a:avLst/>
          </a:prstGeom>
          <a:solidFill>
            <a:schemeClr val="lt1"/>
          </a:solid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600">
                <a:solidFill>
                  <a:schemeClr val="dk1"/>
                </a:solidFill>
              </a:rPr>
              <a:t>+Course</a:t>
            </a:r>
            <a:endParaRPr/>
          </a:p>
        </p:txBody>
      </p:sp>
      <p:sp>
        <p:nvSpPr>
          <p:cNvPr id="118" name="Google Shape;118;p22"/>
          <p:cNvSpPr/>
          <p:nvPr/>
        </p:nvSpPr>
        <p:spPr>
          <a:xfrm>
            <a:off x="5556975" y="2115300"/>
            <a:ext cx="3348600" cy="1017600"/>
          </a:xfrm>
          <a:prstGeom prst="leftArrow">
            <a:avLst>
              <a:gd name="adj1" fmla="val 50000"/>
              <a:gd name="adj2" fmla="val 50000"/>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Clicking on this star will give you the course card on your dashboard.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3"/>
          <p:cNvPicPr preferRelativeResize="0"/>
          <p:nvPr/>
        </p:nvPicPr>
        <p:blipFill>
          <a:blip r:embed="rId3">
            <a:alphaModFix/>
          </a:blip>
          <a:stretch>
            <a:fillRect/>
          </a:stretch>
        </p:blipFill>
        <p:spPr>
          <a:xfrm>
            <a:off x="3125025" y="271450"/>
            <a:ext cx="3714750" cy="4600575"/>
          </a:xfrm>
          <a:prstGeom prst="rect">
            <a:avLst/>
          </a:prstGeom>
          <a:noFill/>
          <a:ln>
            <a:noFill/>
          </a:ln>
        </p:spPr>
      </p:pic>
      <p:sp>
        <p:nvSpPr>
          <p:cNvPr id="124" name="Google Shape;124;p23"/>
          <p:cNvSpPr txBox="1"/>
          <p:nvPr/>
        </p:nvSpPr>
        <p:spPr>
          <a:xfrm>
            <a:off x="941800" y="-61675"/>
            <a:ext cx="710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5" name="Google Shape;125;p23"/>
          <p:cNvSpPr/>
          <p:nvPr/>
        </p:nvSpPr>
        <p:spPr>
          <a:xfrm rot="1701430">
            <a:off x="131258" y="1896427"/>
            <a:ext cx="3157486" cy="1350616"/>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Next, open up the Commons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4"/>
          <p:cNvPicPr preferRelativeResize="0"/>
          <p:nvPr/>
        </p:nvPicPr>
        <p:blipFill>
          <a:blip r:embed="rId3">
            <a:alphaModFix/>
          </a:blip>
          <a:stretch>
            <a:fillRect/>
          </a:stretch>
        </p:blipFill>
        <p:spPr>
          <a:xfrm>
            <a:off x="1157549" y="1529475"/>
            <a:ext cx="6828900" cy="2776975"/>
          </a:xfrm>
          <a:prstGeom prst="rect">
            <a:avLst/>
          </a:prstGeom>
          <a:noFill/>
          <a:ln>
            <a:noFill/>
          </a:ln>
        </p:spPr>
      </p:pic>
      <p:sp>
        <p:nvSpPr>
          <p:cNvPr id="131" name="Google Shape;131;p24"/>
          <p:cNvSpPr txBox="1"/>
          <p:nvPr/>
        </p:nvSpPr>
        <p:spPr>
          <a:xfrm>
            <a:off x="579725" y="148025"/>
            <a:ext cx="8325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Use the filter to find content: </a:t>
            </a:r>
            <a:endParaRPr sz="3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5"/>
          <p:cNvPicPr preferRelativeResize="0"/>
          <p:nvPr/>
        </p:nvPicPr>
        <p:blipFill>
          <a:blip r:embed="rId3">
            <a:alphaModFix/>
          </a:blip>
          <a:stretch>
            <a:fillRect/>
          </a:stretch>
        </p:blipFill>
        <p:spPr>
          <a:xfrm>
            <a:off x="312750" y="399100"/>
            <a:ext cx="8329349" cy="4164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6"/>
          <p:cNvPicPr preferRelativeResize="0"/>
          <p:nvPr/>
        </p:nvPicPr>
        <p:blipFill>
          <a:blip r:embed="rId3">
            <a:alphaModFix/>
          </a:blip>
          <a:stretch>
            <a:fillRect/>
          </a:stretch>
        </p:blipFill>
        <p:spPr>
          <a:xfrm>
            <a:off x="152400" y="152400"/>
            <a:ext cx="8839201" cy="2726180"/>
          </a:xfrm>
          <a:prstGeom prst="rect">
            <a:avLst/>
          </a:prstGeom>
          <a:noFill/>
          <a:ln>
            <a:noFill/>
          </a:ln>
        </p:spPr>
      </p:pic>
      <p:sp>
        <p:nvSpPr>
          <p:cNvPr id="142" name="Google Shape;142;p26"/>
          <p:cNvSpPr txBox="1"/>
          <p:nvPr/>
        </p:nvSpPr>
        <p:spPr>
          <a:xfrm>
            <a:off x="259025" y="3305650"/>
            <a:ext cx="7585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Import the entire course, you can modify it afterwards if you want to.</a:t>
            </a:r>
            <a:endParaRPr sz="3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7"/>
          <p:cNvPicPr preferRelativeResize="0"/>
          <p:nvPr/>
        </p:nvPicPr>
        <p:blipFill>
          <a:blip r:embed="rId3">
            <a:alphaModFix/>
          </a:blip>
          <a:stretch>
            <a:fillRect/>
          </a:stretch>
        </p:blipFill>
        <p:spPr>
          <a:xfrm>
            <a:off x="2027250" y="670450"/>
            <a:ext cx="2800350" cy="2381250"/>
          </a:xfrm>
          <a:prstGeom prst="rect">
            <a:avLst/>
          </a:prstGeom>
          <a:noFill/>
          <a:ln>
            <a:noFill/>
          </a:ln>
        </p:spPr>
      </p:pic>
      <p:pic>
        <p:nvPicPr>
          <p:cNvPr id="148" name="Google Shape;148;p27"/>
          <p:cNvPicPr preferRelativeResize="0"/>
          <p:nvPr/>
        </p:nvPicPr>
        <p:blipFill>
          <a:blip r:embed="rId4">
            <a:alphaModFix/>
          </a:blip>
          <a:stretch>
            <a:fillRect/>
          </a:stretch>
        </p:blipFill>
        <p:spPr>
          <a:xfrm>
            <a:off x="2483625" y="3130075"/>
            <a:ext cx="4457700" cy="1571625"/>
          </a:xfrm>
          <a:prstGeom prst="rect">
            <a:avLst/>
          </a:prstGeom>
          <a:noFill/>
          <a:ln>
            <a:noFill/>
          </a:ln>
        </p:spPr>
      </p:pic>
      <p:sp>
        <p:nvSpPr>
          <p:cNvPr id="149" name="Google Shape;149;p27"/>
          <p:cNvSpPr txBox="1"/>
          <p:nvPr/>
        </p:nvSpPr>
        <p:spPr>
          <a:xfrm>
            <a:off x="703075" y="4539100"/>
            <a:ext cx="8350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t>This takes a few minutes, so don’t stress. </a:t>
            </a:r>
            <a:endParaRPr sz="3000"/>
          </a:p>
          <a:p>
            <a:pPr marL="0" lvl="0" indent="0" algn="l" rtl="0">
              <a:spcBef>
                <a:spcPts val="0"/>
              </a:spcBef>
              <a:spcAft>
                <a:spcPts val="0"/>
              </a:spcAft>
              <a:buNone/>
            </a:pPr>
            <a:endParaRPr/>
          </a:p>
        </p:txBody>
      </p:sp>
      <p:sp>
        <p:nvSpPr>
          <p:cNvPr id="150" name="Google Shape;150;p27"/>
          <p:cNvSpPr/>
          <p:nvPr/>
        </p:nvSpPr>
        <p:spPr>
          <a:xfrm>
            <a:off x="1233450" y="1979550"/>
            <a:ext cx="1443300" cy="8619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Click where you want it. </a:t>
            </a:r>
            <a:endParaRPr/>
          </a:p>
        </p:txBody>
      </p:sp>
      <p:sp>
        <p:nvSpPr>
          <p:cNvPr id="151" name="Google Shape;151;p27"/>
          <p:cNvSpPr/>
          <p:nvPr/>
        </p:nvSpPr>
        <p:spPr>
          <a:xfrm rot="-1445967">
            <a:off x="5501248" y="2935601"/>
            <a:ext cx="1924218" cy="1198924"/>
          </a:xfrm>
          <a:prstGeom prst="lef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Then import!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8"/>
          <p:cNvPicPr preferRelativeResize="0"/>
          <p:nvPr/>
        </p:nvPicPr>
        <p:blipFill>
          <a:blip r:embed="rId3">
            <a:alphaModFix/>
          </a:blip>
          <a:stretch>
            <a:fillRect/>
          </a:stretch>
        </p:blipFill>
        <p:spPr>
          <a:xfrm>
            <a:off x="152400" y="152400"/>
            <a:ext cx="8839201" cy="39168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p:nvPr/>
        </p:nvSpPr>
        <p:spPr>
          <a:xfrm>
            <a:off x="185025" y="209675"/>
            <a:ext cx="8658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Now, go back to your dashboard and find the course. </a:t>
            </a:r>
            <a:endParaRPr sz="3600"/>
          </a:p>
        </p:txBody>
      </p:sp>
      <p:pic>
        <p:nvPicPr>
          <p:cNvPr id="162" name="Google Shape;162;p29"/>
          <p:cNvPicPr preferRelativeResize="0"/>
          <p:nvPr/>
        </p:nvPicPr>
        <p:blipFill>
          <a:blip r:embed="rId3">
            <a:alphaModFix/>
          </a:blip>
          <a:stretch>
            <a:fillRect/>
          </a:stretch>
        </p:blipFill>
        <p:spPr>
          <a:xfrm>
            <a:off x="300425" y="1423975"/>
            <a:ext cx="2762250" cy="2295525"/>
          </a:xfrm>
          <a:prstGeom prst="rect">
            <a:avLst/>
          </a:prstGeom>
          <a:noFill/>
          <a:ln>
            <a:noFill/>
          </a:ln>
        </p:spPr>
      </p:pic>
      <p:pic>
        <p:nvPicPr>
          <p:cNvPr id="163" name="Google Shape;163;p29"/>
          <p:cNvPicPr preferRelativeResize="0"/>
          <p:nvPr/>
        </p:nvPicPr>
        <p:blipFill>
          <a:blip r:embed="rId4">
            <a:alphaModFix/>
          </a:blip>
          <a:stretch>
            <a:fillRect/>
          </a:stretch>
        </p:blipFill>
        <p:spPr>
          <a:xfrm>
            <a:off x="2617100" y="1090925"/>
            <a:ext cx="6526900" cy="3990675"/>
          </a:xfrm>
          <a:prstGeom prst="rect">
            <a:avLst/>
          </a:prstGeom>
          <a:noFill/>
          <a:ln>
            <a:noFill/>
          </a:ln>
        </p:spPr>
      </p:pic>
      <p:sp>
        <p:nvSpPr>
          <p:cNvPr id="164" name="Google Shape;164;p29"/>
          <p:cNvSpPr txBox="1"/>
          <p:nvPr/>
        </p:nvSpPr>
        <p:spPr>
          <a:xfrm>
            <a:off x="357675" y="4255425"/>
            <a:ext cx="831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600"/>
          </a:p>
        </p:txBody>
      </p:sp>
      <p:sp>
        <p:nvSpPr>
          <p:cNvPr id="165" name="Google Shape;165;p29"/>
          <p:cNvSpPr txBox="1"/>
          <p:nvPr/>
        </p:nvSpPr>
        <p:spPr>
          <a:xfrm>
            <a:off x="-900425" y="690725"/>
            <a:ext cx="710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0"/>
          <p:cNvPicPr preferRelativeResize="0"/>
          <p:nvPr/>
        </p:nvPicPr>
        <p:blipFill>
          <a:blip r:embed="rId3">
            <a:alphaModFix/>
          </a:blip>
          <a:stretch>
            <a:fillRect/>
          </a:stretch>
        </p:blipFill>
        <p:spPr>
          <a:xfrm>
            <a:off x="209675" y="788250"/>
            <a:ext cx="5233825" cy="3018450"/>
          </a:xfrm>
          <a:prstGeom prst="rect">
            <a:avLst/>
          </a:prstGeom>
          <a:noFill/>
          <a:ln>
            <a:noFill/>
          </a:ln>
        </p:spPr>
      </p:pic>
      <p:sp>
        <p:nvSpPr>
          <p:cNvPr id="171" name="Google Shape;171;p30"/>
          <p:cNvSpPr txBox="1"/>
          <p:nvPr/>
        </p:nvSpPr>
        <p:spPr>
          <a:xfrm>
            <a:off x="209675" y="49350"/>
            <a:ext cx="6463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Fill in your information:</a:t>
            </a:r>
            <a:endParaRPr sz="3600"/>
          </a:p>
        </p:txBody>
      </p:sp>
      <p:pic>
        <p:nvPicPr>
          <p:cNvPr id="172" name="Google Shape;172;p30"/>
          <p:cNvPicPr preferRelativeResize="0"/>
          <p:nvPr/>
        </p:nvPicPr>
        <p:blipFill>
          <a:blip r:embed="rId4">
            <a:alphaModFix/>
          </a:blip>
          <a:stretch>
            <a:fillRect/>
          </a:stretch>
        </p:blipFill>
        <p:spPr>
          <a:xfrm>
            <a:off x="5636875" y="3267172"/>
            <a:ext cx="3411875" cy="1372000"/>
          </a:xfrm>
          <a:prstGeom prst="rect">
            <a:avLst/>
          </a:prstGeom>
          <a:noFill/>
          <a:ln>
            <a:noFill/>
          </a:ln>
        </p:spPr>
      </p:pic>
      <p:sp>
        <p:nvSpPr>
          <p:cNvPr id="173" name="Google Shape;173;p30"/>
          <p:cNvSpPr txBox="1"/>
          <p:nvPr/>
        </p:nvSpPr>
        <p:spPr>
          <a:xfrm>
            <a:off x="5636875" y="1381213"/>
            <a:ext cx="3326400" cy="1293000"/>
          </a:xfrm>
          <a:prstGeom prst="rect">
            <a:avLst/>
          </a:prstGeom>
          <a:noFill/>
          <a:ln w="76200"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Caveat"/>
                <a:ea typeface="Caveat"/>
                <a:cs typeface="Caveat"/>
                <a:sym typeface="Caveat"/>
              </a:rPr>
              <a:t>I do this once, then copy and paste for all of my other classes. </a:t>
            </a:r>
            <a:endParaRPr sz="2400" b="1">
              <a:latin typeface="Caveat"/>
              <a:ea typeface="Caveat"/>
              <a:cs typeface="Caveat"/>
              <a:sym typeface="Cave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1"/>
          <p:cNvPicPr preferRelativeResize="0"/>
          <p:nvPr/>
        </p:nvPicPr>
        <p:blipFill>
          <a:blip r:embed="rId3">
            <a:alphaModFix/>
          </a:blip>
          <a:stretch>
            <a:fillRect/>
          </a:stretch>
        </p:blipFill>
        <p:spPr>
          <a:xfrm>
            <a:off x="152400" y="152400"/>
            <a:ext cx="8423947" cy="4838701"/>
          </a:xfrm>
          <a:prstGeom prst="rect">
            <a:avLst/>
          </a:prstGeom>
          <a:noFill/>
          <a:ln>
            <a:noFill/>
          </a:ln>
        </p:spPr>
      </p:pic>
      <p:sp>
        <p:nvSpPr>
          <p:cNvPr id="179" name="Google Shape;179;p31"/>
          <p:cNvSpPr txBox="1"/>
          <p:nvPr/>
        </p:nvSpPr>
        <p:spPr>
          <a:xfrm>
            <a:off x="3379650" y="152400"/>
            <a:ext cx="56421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t>I put the vocabulary words from the Introduction onto slides</a:t>
            </a:r>
            <a:endParaRPr sz="26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1922275" y="1235400"/>
            <a:ext cx="5515451" cy="3908100"/>
          </a:xfrm>
          <a:prstGeom prst="rect">
            <a:avLst/>
          </a:prstGeom>
          <a:noFill/>
          <a:ln>
            <a:noFill/>
          </a:ln>
        </p:spPr>
      </p:pic>
      <p:sp>
        <p:nvSpPr>
          <p:cNvPr id="61" name="Google Shape;61;p14"/>
          <p:cNvSpPr txBox="1"/>
          <p:nvPr/>
        </p:nvSpPr>
        <p:spPr>
          <a:xfrm>
            <a:off x="0" y="0"/>
            <a:ext cx="91440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solidFill>
                  <a:schemeClr val="dk1"/>
                </a:solidFill>
              </a:rPr>
              <a:t>What were your emotions when you heard that you’d have to teach students using Zoom? </a:t>
            </a:r>
            <a:endParaRPr sz="36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2"/>
          <p:cNvPicPr preferRelativeResize="0"/>
          <p:nvPr/>
        </p:nvPicPr>
        <p:blipFill>
          <a:blip r:embed="rId3">
            <a:alphaModFix/>
          </a:blip>
          <a:stretch>
            <a:fillRect/>
          </a:stretch>
        </p:blipFill>
        <p:spPr>
          <a:xfrm>
            <a:off x="1015725" y="78375"/>
            <a:ext cx="7619351" cy="4838700"/>
          </a:xfrm>
          <a:prstGeom prst="rect">
            <a:avLst/>
          </a:prstGeom>
          <a:noFill/>
          <a:ln>
            <a:noFill/>
          </a:ln>
        </p:spPr>
      </p:pic>
      <p:sp>
        <p:nvSpPr>
          <p:cNvPr id="185" name="Google Shape;185;p32"/>
          <p:cNvSpPr/>
          <p:nvPr/>
        </p:nvSpPr>
        <p:spPr>
          <a:xfrm>
            <a:off x="1015719" y="876882"/>
            <a:ext cx="703100" cy="1380025"/>
          </a:xfrm>
          <a:custGeom>
            <a:avLst/>
            <a:gdLst/>
            <a:ahLst/>
            <a:cxnLst/>
            <a:rect l="l" t="t" r="r" b="b"/>
            <a:pathLst>
              <a:path w="28124" h="55201" extrusionOk="0">
                <a:moveTo>
                  <a:pt x="24004" y="448"/>
                </a:moveTo>
                <a:cubicBezTo>
                  <a:pt x="15042" y="-1343"/>
                  <a:pt x="1823" y="5248"/>
                  <a:pt x="322" y="14263"/>
                </a:cubicBezTo>
                <a:cubicBezTo>
                  <a:pt x="-967" y="22002"/>
                  <a:pt x="5908" y="30980"/>
                  <a:pt x="13150" y="33998"/>
                </a:cubicBezTo>
                <a:cubicBezTo>
                  <a:pt x="15887" y="35138"/>
                  <a:pt x="18590" y="36632"/>
                  <a:pt x="21537" y="36959"/>
                </a:cubicBezTo>
                <a:cubicBezTo>
                  <a:pt x="23180" y="37141"/>
                  <a:pt x="28124" y="37452"/>
                  <a:pt x="26471" y="37452"/>
                </a:cubicBezTo>
                <a:cubicBezTo>
                  <a:pt x="21320" y="37452"/>
                  <a:pt x="13974" y="37285"/>
                  <a:pt x="11669" y="41892"/>
                </a:cubicBezTo>
                <a:cubicBezTo>
                  <a:pt x="9951" y="45326"/>
                  <a:pt x="10572" y="50936"/>
                  <a:pt x="13643" y="53240"/>
                </a:cubicBezTo>
                <a:cubicBezTo>
                  <a:pt x="16800" y="55609"/>
                  <a:pt x="22693" y="56031"/>
                  <a:pt x="25484" y="53240"/>
                </a:cubicBezTo>
              </a:path>
            </a:pathLst>
          </a:custGeom>
          <a:noFill/>
          <a:ln w="9525" cap="flat" cmpd="sng">
            <a:solidFill>
              <a:srgbClr val="0000FF"/>
            </a:solidFill>
            <a:prstDash val="solid"/>
            <a:round/>
            <a:headEnd type="none" w="med" len="med"/>
            <a:tailEnd type="none" w="med" len="med"/>
          </a:ln>
        </p:spPr>
      </p:sp>
      <p:sp>
        <p:nvSpPr>
          <p:cNvPr id="186" name="Google Shape;186;p32"/>
          <p:cNvSpPr txBox="1"/>
          <p:nvPr/>
        </p:nvSpPr>
        <p:spPr>
          <a:xfrm>
            <a:off x="3984050" y="150925"/>
            <a:ext cx="3922500" cy="4617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t>I </a:t>
            </a:r>
            <a:r>
              <a:rPr lang="en" sz="3600" b="1"/>
              <a:t>combine the introduction and the lesson</a:t>
            </a:r>
            <a:r>
              <a:rPr lang="en" sz="3600"/>
              <a:t> onto one google slide presentation. </a:t>
            </a:r>
            <a:endParaRPr sz="3600"/>
          </a:p>
          <a:p>
            <a:pPr marL="0" lvl="0" indent="0" algn="ctr" rtl="0">
              <a:spcBef>
                <a:spcPts val="0"/>
              </a:spcBef>
              <a:spcAft>
                <a:spcPts val="0"/>
              </a:spcAft>
              <a:buNone/>
            </a:pPr>
            <a:r>
              <a:rPr lang="en" sz="3600"/>
              <a:t>1.1 for one day, 1.2 for the next, etc. </a:t>
            </a:r>
            <a:endParaRPr sz="3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3"/>
          <p:cNvSpPr txBox="1"/>
          <p:nvPr/>
        </p:nvSpPr>
        <p:spPr>
          <a:xfrm>
            <a:off x="388675" y="310950"/>
            <a:ext cx="83436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a:t>With the </a:t>
            </a:r>
            <a:r>
              <a:rPr lang="en" sz="4800" b="1"/>
              <a:t>introduction and lesson combined</a:t>
            </a:r>
            <a:r>
              <a:rPr lang="en" sz="4800"/>
              <a:t>, it looks much less intimidating for students to conquer. </a:t>
            </a:r>
            <a:endParaRPr sz="4800"/>
          </a:p>
        </p:txBody>
      </p:sp>
      <p:pic>
        <p:nvPicPr>
          <p:cNvPr id="192" name="Google Shape;192;p33"/>
          <p:cNvPicPr preferRelativeResize="0"/>
          <p:nvPr/>
        </p:nvPicPr>
        <p:blipFill>
          <a:blip r:embed="rId3">
            <a:alphaModFix/>
          </a:blip>
          <a:stretch>
            <a:fillRect/>
          </a:stretch>
        </p:blipFill>
        <p:spPr>
          <a:xfrm>
            <a:off x="6669675" y="2571750"/>
            <a:ext cx="2271324" cy="24545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4"/>
          <p:cNvSpPr txBox="1"/>
          <p:nvPr/>
        </p:nvSpPr>
        <p:spPr>
          <a:xfrm>
            <a:off x="207300" y="233200"/>
            <a:ext cx="86547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6000">
                <a:solidFill>
                  <a:schemeClr val="dk1"/>
                </a:solidFill>
              </a:rPr>
              <a:t>Everything included in one lesson.</a:t>
            </a:r>
            <a:endParaRPr sz="6000">
              <a:solidFill>
                <a:schemeClr val="dk1"/>
              </a:solidFill>
            </a:endParaRPr>
          </a:p>
          <a:p>
            <a:pPr marL="0" lvl="0" indent="0" algn="l" rtl="0">
              <a:spcBef>
                <a:spcPts val="0"/>
              </a:spcBef>
              <a:spcAft>
                <a:spcPts val="0"/>
              </a:spcAft>
              <a:buNone/>
            </a:pPr>
            <a:r>
              <a:rPr lang="en" sz="2400">
                <a:solidFill>
                  <a:schemeClr val="dk1"/>
                </a:solidFill>
              </a:rPr>
              <a:t>Include everything that students need to have for the complete lesson.  It will be available if students miss a day, or want to go back and study more.  </a:t>
            </a: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r>
              <a:rPr lang="en" sz="2400" b="1"/>
              <a:t>Review, Objective, Lesson, Questions, Videos, Pictures, Charts, etc. </a:t>
            </a:r>
            <a:endParaRPr sz="24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5"/>
          <p:cNvSpPr txBox="1"/>
          <p:nvPr/>
        </p:nvSpPr>
        <p:spPr>
          <a:xfrm>
            <a:off x="0" y="0"/>
            <a:ext cx="90906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900"/>
              </a:spcAft>
              <a:buNone/>
            </a:pPr>
            <a:endParaRPr sz="1200">
              <a:solidFill>
                <a:srgbClr val="2D3B45"/>
              </a:solidFill>
              <a:highlight>
                <a:srgbClr val="FFFFFF"/>
              </a:highlight>
            </a:endParaRPr>
          </a:p>
        </p:txBody>
      </p:sp>
      <p:pic>
        <p:nvPicPr>
          <p:cNvPr id="203" name="Google Shape;203;p35"/>
          <p:cNvPicPr preferRelativeResize="0"/>
          <p:nvPr/>
        </p:nvPicPr>
        <p:blipFill>
          <a:blip r:embed="rId3">
            <a:alphaModFix/>
          </a:blip>
          <a:stretch>
            <a:fillRect/>
          </a:stretch>
        </p:blipFill>
        <p:spPr>
          <a:xfrm>
            <a:off x="304800" y="0"/>
            <a:ext cx="8839202" cy="4035643"/>
          </a:xfrm>
          <a:prstGeom prst="rect">
            <a:avLst/>
          </a:prstGeom>
          <a:noFill/>
          <a:ln>
            <a:noFill/>
          </a:ln>
        </p:spPr>
      </p:pic>
      <p:sp>
        <p:nvSpPr>
          <p:cNvPr id="204" name="Google Shape;204;p35"/>
          <p:cNvSpPr/>
          <p:nvPr/>
        </p:nvSpPr>
        <p:spPr>
          <a:xfrm rot="-1364871">
            <a:off x="1469046" y="915263"/>
            <a:ext cx="2448560" cy="1230996"/>
          </a:xfrm>
          <a:prstGeom prst="lef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t>Review slide</a:t>
            </a:r>
            <a:endParaRPr sz="2400" b="1"/>
          </a:p>
        </p:txBody>
      </p:sp>
      <p:sp>
        <p:nvSpPr>
          <p:cNvPr id="205" name="Google Shape;205;p35"/>
          <p:cNvSpPr/>
          <p:nvPr/>
        </p:nvSpPr>
        <p:spPr>
          <a:xfrm rot="-475162">
            <a:off x="362714" y="3666572"/>
            <a:ext cx="4417934" cy="1412046"/>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t>What today’s lesson is about</a:t>
            </a:r>
            <a:endParaRPr sz="2200" b="1"/>
          </a:p>
        </p:txBody>
      </p:sp>
      <p:sp>
        <p:nvSpPr>
          <p:cNvPr id="206" name="Google Shape;206;p35"/>
          <p:cNvSpPr/>
          <p:nvPr/>
        </p:nvSpPr>
        <p:spPr>
          <a:xfrm>
            <a:off x="7154025" y="1591150"/>
            <a:ext cx="1850100" cy="1455600"/>
          </a:xfrm>
          <a:prstGeom prst="roundRect">
            <a:avLst>
              <a:gd name="adj" fmla="val 16667"/>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I just copied and pasted the introduction </a:t>
            </a:r>
            <a:endParaRPr sz="1800" b="1"/>
          </a:p>
          <a:p>
            <a:pPr marL="0" lvl="0" indent="0" algn="ctr" rtl="0">
              <a:spcBef>
                <a:spcPts val="0"/>
              </a:spcBef>
              <a:spcAft>
                <a:spcPts val="0"/>
              </a:spcAft>
              <a:buNone/>
            </a:pPr>
            <a:r>
              <a:rPr lang="en" sz="1800" b="1"/>
              <a:t>here. </a:t>
            </a:r>
            <a:endParaRPr sz="18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6"/>
          <p:cNvPicPr preferRelativeResize="0"/>
          <p:nvPr/>
        </p:nvPicPr>
        <p:blipFill>
          <a:blip r:embed="rId3">
            <a:alphaModFix/>
          </a:blip>
          <a:stretch>
            <a:fillRect/>
          </a:stretch>
        </p:blipFill>
        <p:spPr>
          <a:xfrm>
            <a:off x="2620675" y="233476"/>
            <a:ext cx="6318301" cy="3503901"/>
          </a:xfrm>
          <a:prstGeom prst="rect">
            <a:avLst/>
          </a:prstGeom>
          <a:noFill/>
          <a:ln>
            <a:noFill/>
          </a:ln>
        </p:spPr>
      </p:pic>
      <p:sp>
        <p:nvSpPr>
          <p:cNvPr id="212" name="Google Shape;212;p36"/>
          <p:cNvSpPr txBox="1"/>
          <p:nvPr/>
        </p:nvSpPr>
        <p:spPr>
          <a:xfrm>
            <a:off x="64775" y="647800"/>
            <a:ext cx="27207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200" b="1">
                <a:solidFill>
                  <a:srgbClr val="674EA7"/>
                </a:solidFill>
              </a:rPr>
              <a:t>Copy &amp; paste the lesson onto your slides. </a:t>
            </a:r>
            <a:endParaRPr sz="4200" b="1">
              <a:solidFill>
                <a:srgbClr val="674EA7"/>
              </a:solidFill>
            </a:endParaRPr>
          </a:p>
        </p:txBody>
      </p:sp>
      <p:sp>
        <p:nvSpPr>
          <p:cNvPr id="213" name="Google Shape;213;p36"/>
          <p:cNvSpPr txBox="1"/>
          <p:nvPr/>
        </p:nvSpPr>
        <p:spPr>
          <a:xfrm>
            <a:off x="125" y="4314325"/>
            <a:ext cx="9144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200" b="1">
                <a:solidFill>
                  <a:srgbClr val="674EA7"/>
                </a:solidFill>
              </a:rPr>
              <a:t>I put one paragraph on each slide.</a:t>
            </a:r>
            <a:r>
              <a:rPr lang="en" sz="4200" b="1">
                <a:solidFill>
                  <a:srgbClr val="351C75"/>
                </a:solidFill>
              </a:rPr>
              <a:t> </a:t>
            </a:r>
            <a:endParaRPr sz="4200" b="1">
              <a:solidFill>
                <a:srgbClr val="351C75"/>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p:nvPr/>
        </p:nvSpPr>
        <p:spPr>
          <a:xfrm>
            <a:off x="333050" y="74000"/>
            <a:ext cx="86466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When the first maps of South America were made, cartographers and scientists noted that the shape of the eastern South American coast looked similar to the western coastline of Africa. People speculated that the two continents were once joined together.</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pic>
        <p:nvPicPr>
          <p:cNvPr id="219" name="Google Shape;219;p37"/>
          <p:cNvPicPr preferRelativeResize="0"/>
          <p:nvPr/>
        </p:nvPicPr>
        <p:blipFill>
          <a:blip r:embed="rId3">
            <a:alphaModFix/>
          </a:blip>
          <a:stretch>
            <a:fillRect/>
          </a:stretch>
        </p:blipFill>
        <p:spPr>
          <a:xfrm>
            <a:off x="4790625" y="1938400"/>
            <a:ext cx="3203176" cy="3052700"/>
          </a:xfrm>
          <a:prstGeom prst="rect">
            <a:avLst/>
          </a:prstGeom>
          <a:noFill/>
          <a:ln>
            <a:noFill/>
          </a:ln>
        </p:spPr>
      </p:pic>
      <p:sp>
        <p:nvSpPr>
          <p:cNvPr id="220" name="Google Shape;220;p37"/>
          <p:cNvSpPr/>
          <p:nvPr/>
        </p:nvSpPr>
        <p:spPr>
          <a:xfrm>
            <a:off x="635475" y="2025325"/>
            <a:ext cx="2630100" cy="1438200"/>
          </a:xfrm>
          <a:prstGeom prst="wedgeEllipseCallout">
            <a:avLst>
              <a:gd name="adj1" fmla="val 53446"/>
              <a:gd name="adj2" fmla="val 5720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t>Hey!  The continents fit together like a giant puzzle. </a:t>
            </a:r>
            <a:endParaRPr sz="1900" b="1"/>
          </a:p>
        </p:txBody>
      </p:sp>
      <p:pic>
        <p:nvPicPr>
          <p:cNvPr id="221" name="Google Shape;221;p37"/>
          <p:cNvPicPr preferRelativeResize="0"/>
          <p:nvPr/>
        </p:nvPicPr>
        <p:blipFill rotWithShape="1">
          <a:blip r:embed="rId4">
            <a:alphaModFix/>
          </a:blip>
          <a:srcRect l="18165" r="20590"/>
          <a:stretch/>
        </p:blipFill>
        <p:spPr>
          <a:xfrm>
            <a:off x="3433350" y="2922900"/>
            <a:ext cx="1266625" cy="2068200"/>
          </a:xfrm>
          <a:prstGeom prst="rect">
            <a:avLst/>
          </a:prstGeom>
          <a:noFill/>
          <a:ln>
            <a:noFill/>
          </a:ln>
        </p:spPr>
      </p:pic>
      <p:sp>
        <p:nvSpPr>
          <p:cNvPr id="222" name="Google Shape;222;p37"/>
          <p:cNvSpPr txBox="1"/>
          <p:nvPr/>
        </p:nvSpPr>
        <p:spPr>
          <a:xfrm>
            <a:off x="123350" y="86350"/>
            <a:ext cx="8856300" cy="4925400"/>
          </a:xfrm>
          <a:prstGeom prst="rect">
            <a:avLst/>
          </a:prstGeom>
          <a:noFill/>
          <a:ln w="76200"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3" name="Google Shape;223;p37"/>
          <p:cNvSpPr txBox="1"/>
          <p:nvPr/>
        </p:nvSpPr>
        <p:spPr>
          <a:xfrm>
            <a:off x="245450" y="4320725"/>
            <a:ext cx="21645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latin typeface="Caveat"/>
                <a:ea typeface="Caveat"/>
                <a:cs typeface="Caveat"/>
                <a:sym typeface="Caveat"/>
              </a:rPr>
              <a:t>Slide example</a:t>
            </a:r>
            <a:endParaRPr sz="2700">
              <a:latin typeface="Caveat"/>
              <a:ea typeface="Caveat"/>
              <a:cs typeface="Caveat"/>
              <a:sym typeface="Cave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8"/>
          <p:cNvSpPr txBox="1"/>
          <p:nvPr/>
        </p:nvSpPr>
        <p:spPr>
          <a:xfrm>
            <a:off x="0" y="0"/>
            <a:ext cx="90303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rPr>
              <a:t>Alfred Wegener</a:t>
            </a:r>
            <a:r>
              <a:rPr lang="en" sz="2400">
                <a:solidFill>
                  <a:schemeClr val="dk1"/>
                </a:solidFill>
              </a:rPr>
              <a:t> was one of the first scientists to take this idea seriously. He reasoned that if the two continents had been joined together, fossil and rock patterns along each coastline would match. He began a series of studies to see if such patterns existed, and he discovered that they did.</a:t>
            </a:r>
            <a:endParaRPr sz="2400">
              <a:solidFill>
                <a:schemeClr val="dk1"/>
              </a:solidFill>
            </a:endParaRPr>
          </a:p>
        </p:txBody>
      </p:sp>
      <p:pic>
        <p:nvPicPr>
          <p:cNvPr id="229" name="Google Shape;229;p38"/>
          <p:cNvPicPr preferRelativeResize="0"/>
          <p:nvPr/>
        </p:nvPicPr>
        <p:blipFill rotWithShape="1">
          <a:blip r:embed="rId3">
            <a:alphaModFix/>
          </a:blip>
          <a:srcRect l="18165" r="20590"/>
          <a:stretch/>
        </p:blipFill>
        <p:spPr>
          <a:xfrm flipH="1">
            <a:off x="7242400" y="2637875"/>
            <a:ext cx="1266625" cy="2068200"/>
          </a:xfrm>
          <a:prstGeom prst="rect">
            <a:avLst/>
          </a:prstGeom>
          <a:noFill/>
          <a:ln>
            <a:noFill/>
          </a:ln>
        </p:spPr>
      </p:pic>
      <p:sp>
        <p:nvSpPr>
          <p:cNvPr id="230" name="Google Shape;230;p38"/>
          <p:cNvSpPr/>
          <p:nvPr/>
        </p:nvSpPr>
        <p:spPr>
          <a:xfrm>
            <a:off x="4767775" y="1878600"/>
            <a:ext cx="2331900" cy="1308600"/>
          </a:xfrm>
          <a:prstGeom prst="wedgeEllipseCallout">
            <a:avLst>
              <a:gd name="adj1" fmla="val 51118"/>
              <a:gd name="adj2" fmla="val 628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It’s too bad people didn’t take him seriously.</a:t>
            </a:r>
            <a:endParaRPr b="1"/>
          </a:p>
        </p:txBody>
      </p:sp>
      <p:pic>
        <p:nvPicPr>
          <p:cNvPr id="231" name="Google Shape;231;p38" descr="In this video we will learn how Alfred Wegener proposed a theory in 1912 that the great continents of the Earth had drifted over geological time and were once all joined together in a giant land mass we now call Pangaea.&#10;&#10;His idea was based on the way present day continents fit neatly together, and by the way bands of fossil-bearing rocks join up across continents. Unfortunately Wegener was unable to provide a mechanism for this movement, and his theory was ridiculed by the scientific community until 1965 when the theory of plate tectonics was published. This proposed that the continents were moved around on great plates driven by convection currents in the hot mantle of the earth. Perhaps the most dramatic evidence came from the magnetism of rocks each side of the mid ocean ridges. When rocks solidify they become weakly magnetic in the direction of the earth’s magnetic field. &#10;&#10;However every few million years the earth’s magnetic field ‘flips’ so the North magnetic pole becomes South pole, and this change is signalled in the rocks. Scientists found that the rocks each side of the mid ocean ridge were magnetised first in one direction and then in another. Magma solidifies, locking in the magnetism; new magma forms as the plates move apart, the magnetic field reverses, more magma solidifies locking in the reversed polarity, and so on, creating a pattern that repeats each side of the ridge with the rocks getting older the further you are from the ridge – clear evidence of the ocean moving apart over millions of years. Further evidence came from plotting where the earth’s volcanoes and earthquakes were situated. From this map you can see that they form lines around the globe, marking out the edges of the great tectonic plates. You get almost all earthquakes and volcanoes at plate boundaries. And finally, we find the great mountain ranges right alongside where two plates are pushing into each other. &#10;&#10;The Himalaya are being thrust upwards as India moved, and is still moving, slowly into Asia. As the Pacific plate is subducted under the Asian plate, the islands of Japan with many earthquakes and volcanoes and the deep ocean trench to the east were formed and are still being formed. To summarise, the theory of continental drift was published by Wegener in 1912 with evidence that the continents were once all joined together. In 1965 it began to be accepted  when plate tectonics provided a mechanism for moving the continents. This was supported by evidence of spreading at mid ocean ridges and from the pattern of earthquakes and volcanoes which outlined the earth’s tectonic plates. Drifting Continents and Shifting Theories This innovative book uses the story of how a modern science achieved its present shape and focus to introduce the question of the nature of scientific change and its philosophical analysis. &#10;&#10;The &quot;modern revolution in geology&quot; of the 1960s and 1970s saw the triumph of the global theory of plate tectonics, and decisive turning point in fifty years' controversy and competition first sparked in 1912 by Wegener's proposal of continental drift.&#10;&#10;SUBSCRIBE to the FuseSchool YouTube channel for many more educational videos. Our teachers and animators come together to make fun &amp; easy-to-understand videos in Chemistry, Biology, Physics, Maths &amp; ICT.&#10;&#10;VISIT us at www.fuseschool.org, where all of our videos are carefully organised into topics and specific orders, and to see what else we have on offer. Comment, like and share with other learners. You can both ask and answer questions, and teachers will get back to you.&#10;&#10;These videos can be used in a flipped classroom model or as a revision aid. &#10;&#10;Find all of our Chemistry videos here:&#10;https://www.youtube.com/watch?v=cRnpKjHpFyg&amp;list=PLW0gavSzhMlReKGMVfUt6YuNQsO0bqSMV &#10;&#10;Find all of our Biology videos here: &#10;https://www.youtube.com/watch?v=tjkHzEVcyrE&amp;list=PLW0gavSzhMlQYSpKryVcEr3ERup5SxHl0 &#10;&#10;Find all of our Maths videos here:&#10;https://www.youtube.com/watch?v=hJq_cdz_L00&amp;list=PLW0gavSzhMlTyWKCgW1616v3fIywogoZQ &#10;&#10;Twitter: https://twitter.com/fuseSchool&#10;&#10;Access a deeper Learning Experience in the FuseSchool platform and app: www.fuseschool.org&#10;Follow us: http://www.youtube.com/fuseschool&#10;Friend us: http://www.facebook.com/fuseschool&#10;&#10;This Open Educational Resource is free of charge, under a Creative Commons License: Attribution-NonCommercial CC BY-NC ( View License Deed: http://creativecommons.org/licenses/by-nc/4.0/ ).  You are allowed to download the video for nonprofit, educational use. If you would like to modify the video, please contact us: info@fuseschool.org" title="Continental Drift: Wegener's Theory | Environmental Chemistry | Chemistry | FuseSchool">
            <a:hlinkClick r:id="rId4"/>
          </p:cNvPr>
          <p:cNvPicPr preferRelativeResize="0"/>
          <p:nvPr/>
        </p:nvPicPr>
        <p:blipFill>
          <a:blip r:embed="rId5">
            <a:alphaModFix/>
          </a:blip>
          <a:stretch>
            <a:fillRect/>
          </a:stretch>
        </p:blipFill>
        <p:spPr>
          <a:xfrm>
            <a:off x="1590525" y="2858025"/>
            <a:ext cx="1985326" cy="1489000"/>
          </a:xfrm>
          <a:prstGeom prst="rect">
            <a:avLst/>
          </a:prstGeom>
          <a:noFill/>
          <a:ln>
            <a:noFill/>
          </a:ln>
        </p:spPr>
      </p:pic>
      <p:sp>
        <p:nvSpPr>
          <p:cNvPr id="232" name="Google Shape;232;p38"/>
          <p:cNvSpPr txBox="1"/>
          <p:nvPr/>
        </p:nvSpPr>
        <p:spPr>
          <a:xfrm>
            <a:off x="492325" y="4456825"/>
            <a:ext cx="436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33" name="Google Shape;233;p38"/>
          <p:cNvSpPr txBox="1"/>
          <p:nvPr/>
        </p:nvSpPr>
        <p:spPr>
          <a:xfrm>
            <a:off x="194350" y="4482750"/>
            <a:ext cx="57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Learn more about Continental Drift by watching this video. </a:t>
            </a:r>
            <a:endParaRPr/>
          </a:p>
        </p:txBody>
      </p:sp>
      <p:sp>
        <p:nvSpPr>
          <p:cNvPr id="234" name="Google Shape;234;p38"/>
          <p:cNvSpPr txBox="1"/>
          <p:nvPr/>
        </p:nvSpPr>
        <p:spPr>
          <a:xfrm>
            <a:off x="37050" y="0"/>
            <a:ext cx="8956200" cy="4925400"/>
          </a:xfrm>
          <a:prstGeom prst="rect">
            <a:avLst/>
          </a:prstGeom>
          <a:noFill/>
          <a:ln w="76200"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5" name="Google Shape;235;p38"/>
          <p:cNvSpPr txBox="1"/>
          <p:nvPr/>
        </p:nvSpPr>
        <p:spPr>
          <a:xfrm>
            <a:off x="194350" y="4082550"/>
            <a:ext cx="30000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1"/>
                </a:solidFill>
                <a:latin typeface="Caveat"/>
                <a:ea typeface="Caveat"/>
                <a:cs typeface="Caveat"/>
                <a:sym typeface="Caveat"/>
              </a:rPr>
              <a:t>Slide example</a:t>
            </a:r>
            <a:endParaRPr sz="2300" b="1">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9"/>
          <p:cNvPicPr preferRelativeResize="0"/>
          <p:nvPr/>
        </p:nvPicPr>
        <p:blipFill>
          <a:blip r:embed="rId3">
            <a:alphaModFix/>
          </a:blip>
          <a:stretch>
            <a:fillRect/>
          </a:stretch>
        </p:blipFill>
        <p:spPr>
          <a:xfrm>
            <a:off x="707475" y="86350"/>
            <a:ext cx="6092831" cy="4838700"/>
          </a:xfrm>
          <a:prstGeom prst="rect">
            <a:avLst/>
          </a:prstGeom>
          <a:noFill/>
          <a:ln>
            <a:noFill/>
          </a:ln>
        </p:spPr>
      </p:pic>
      <p:sp>
        <p:nvSpPr>
          <p:cNvPr id="241" name="Google Shape;241;p39"/>
          <p:cNvSpPr txBox="1"/>
          <p:nvPr/>
        </p:nvSpPr>
        <p:spPr>
          <a:xfrm>
            <a:off x="2454575" y="0"/>
            <a:ext cx="6599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The videos that come with the course are good, but you can’t move them around.</a:t>
            </a:r>
            <a:r>
              <a:rPr lang="en" sz="2400"/>
              <a:t> </a:t>
            </a:r>
            <a:endParaRPr sz="2400"/>
          </a:p>
        </p:txBody>
      </p:sp>
      <p:sp>
        <p:nvSpPr>
          <p:cNvPr id="242" name="Google Shape;242;p39"/>
          <p:cNvSpPr txBox="1"/>
          <p:nvPr/>
        </p:nvSpPr>
        <p:spPr>
          <a:xfrm>
            <a:off x="6800300" y="1924175"/>
            <a:ext cx="1915800" cy="1662300"/>
          </a:xfrm>
          <a:prstGeom prst="rect">
            <a:avLst/>
          </a:prstGeom>
          <a:solidFill>
            <a:srgbClr val="A4C2F4"/>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So, you’ll have to find videos on YouTube. </a:t>
            </a:r>
            <a:endParaRPr sz="24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p:nvPr/>
        </p:nvSpPr>
        <p:spPr>
          <a:xfrm>
            <a:off x="272075" y="194350"/>
            <a:ext cx="8511900" cy="480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u="sng"/>
              <a:t>Short Answer: </a:t>
            </a:r>
            <a:endParaRPr sz="3600" b="1" u="sng"/>
          </a:p>
          <a:p>
            <a:pPr marL="0" lvl="0" indent="0" algn="l" rtl="0">
              <a:spcBef>
                <a:spcPts val="0"/>
              </a:spcBef>
              <a:spcAft>
                <a:spcPts val="0"/>
              </a:spcAft>
              <a:buNone/>
            </a:pPr>
            <a:endParaRPr sz="3600" b="1"/>
          </a:p>
          <a:p>
            <a:pPr marL="457200" lvl="0" indent="-457200" algn="l" rtl="0">
              <a:spcBef>
                <a:spcPts val="0"/>
              </a:spcBef>
              <a:spcAft>
                <a:spcPts val="0"/>
              </a:spcAft>
              <a:buSzPts val="3600"/>
              <a:buAutoNum type="arabicPeriod"/>
            </a:pPr>
            <a:r>
              <a:rPr lang="en" sz="3600" b="1"/>
              <a:t>Describe evidences that indicate all continents were once joined	together.</a:t>
            </a:r>
            <a:endParaRPr sz="3600" b="1"/>
          </a:p>
          <a:p>
            <a:pPr marL="0" lvl="0" indent="0" algn="l" rtl="0">
              <a:spcBef>
                <a:spcPts val="0"/>
              </a:spcBef>
              <a:spcAft>
                <a:spcPts val="0"/>
              </a:spcAft>
              <a:buNone/>
            </a:pPr>
            <a:endParaRPr sz="3600" b="1"/>
          </a:p>
          <a:p>
            <a:pPr marL="0" lvl="0" indent="0" algn="l" rtl="0">
              <a:spcBef>
                <a:spcPts val="0"/>
              </a:spcBef>
              <a:spcAft>
                <a:spcPts val="0"/>
              </a:spcAft>
              <a:buNone/>
            </a:pPr>
            <a:endParaRPr sz="3600" b="1"/>
          </a:p>
          <a:p>
            <a:pPr marL="0" lvl="0" indent="0" algn="l" rtl="0">
              <a:spcBef>
                <a:spcPts val="0"/>
              </a:spcBef>
              <a:spcAft>
                <a:spcPts val="0"/>
              </a:spcAft>
              <a:buNone/>
            </a:pPr>
            <a:r>
              <a:rPr lang="en" sz="2400" b="1"/>
              <a:t>Share your comments with me in a private chat message, or write them down, take a picture &amp; send it to me. :) </a:t>
            </a:r>
            <a:endParaRPr sz="2400" b="1"/>
          </a:p>
        </p:txBody>
      </p:sp>
      <p:sp>
        <p:nvSpPr>
          <p:cNvPr id="248" name="Google Shape;248;p40"/>
          <p:cNvSpPr txBox="1"/>
          <p:nvPr/>
        </p:nvSpPr>
        <p:spPr>
          <a:xfrm>
            <a:off x="162450" y="109050"/>
            <a:ext cx="8819100" cy="4925400"/>
          </a:xfrm>
          <a:prstGeom prst="rect">
            <a:avLst/>
          </a:prstGeom>
          <a:noFill/>
          <a:ln w="76200"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9" name="Google Shape;249;p40"/>
          <p:cNvSpPr txBox="1"/>
          <p:nvPr/>
        </p:nvSpPr>
        <p:spPr>
          <a:xfrm>
            <a:off x="7413050" y="194350"/>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latin typeface="Caveat"/>
                <a:ea typeface="Caveat"/>
                <a:cs typeface="Caveat"/>
                <a:sym typeface="Caveat"/>
              </a:rPr>
              <a:t>Slide example</a:t>
            </a:r>
            <a:endParaRPr sz="2000">
              <a:latin typeface="Caveat"/>
              <a:ea typeface="Caveat"/>
              <a:cs typeface="Caveat"/>
              <a:sym typeface="Cave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1"/>
          <p:cNvSpPr txBox="1"/>
          <p:nvPr/>
        </p:nvSpPr>
        <p:spPr>
          <a:xfrm>
            <a:off x="0" y="51825"/>
            <a:ext cx="91440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Once you have your slides complete, save them as a </a:t>
            </a:r>
            <a:r>
              <a:rPr lang="en" sz="3600" b="1"/>
              <a:t>pdf </a:t>
            </a:r>
            <a:r>
              <a:rPr lang="en" sz="3600"/>
              <a:t>(file/download), then upload them onto the Canvas module that you have prepared. </a:t>
            </a:r>
            <a:endParaRPr sz="3600"/>
          </a:p>
        </p:txBody>
      </p:sp>
      <p:pic>
        <p:nvPicPr>
          <p:cNvPr id="255" name="Google Shape;255;p41"/>
          <p:cNvPicPr preferRelativeResize="0"/>
          <p:nvPr/>
        </p:nvPicPr>
        <p:blipFill>
          <a:blip r:embed="rId3">
            <a:alphaModFix/>
          </a:blip>
          <a:stretch>
            <a:fillRect/>
          </a:stretch>
        </p:blipFill>
        <p:spPr>
          <a:xfrm>
            <a:off x="3290901" y="1812600"/>
            <a:ext cx="5583849" cy="3244575"/>
          </a:xfrm>
          <a:prstGeom prst="rect">
            <a:avLst/>
          </a:prstGeom>
          <a:noFill/>
          <a:ln>
            <a:noFill/>
          </a:ln>
        </p:spPr>
      </p:pic>
      <p:sp>
        <p:nvSpPr>
          <p:cNvPr id="256" name="Google Shape;256;p41"/>
          <p:cNvSpPr/>
          <p:nvPr/>
        </p:nvSpPr>
        <p:spPr>
          <a:xfrm rot="8793948">
            <a:off x="6141346" y="2336064"/>
            <a:ext cx="1956336" cy="886475"/>
          </a:xfrm>
          <a:prstGeom prst="leftArrow">
            <a:avLst>
              <a:gd name="adj1" fmla="val 50000"/>
              <a:gd name="adj2" fmla="val 50000"/>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1"/>
          <p:cNvSpPr txBox="1"/>
          <p:nvPr/>
        </p:nvSpPr>
        <p:spPr>
          <a:xfrm>
            <a:off x="160350" y="3675700"/>
            <a:ext cx="408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 always name them ______ on </a:t>
            </a:r>
            <a:r>
              <a:rPr lang="en" b="1" u="sng"/>
              <a:t>Google Slides</a:t>
            </a:r>
            <a:endParaRPr b="1" u="sng"/>
          </a:p>
        </p:txBody>
      </p:sp>
      <p:sp>
        <p:nvSpPr>
          <p:cNvPr id="258" name="Google Shape;258;p41"/>
          <p:cNvSpPr/>
          <p:nvPr/>
        </p:nvSpPr>
        <p:spPr>
          <a:xfrm>
            <a:off x="1954975" y="3305650"/>
            <a:ext cx="635400" cy="5673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Original title</a:t>
            </a:r>
            <a:endParaRPr sz="900"/>
          </a:p>
        </p:txBody>
      </p:sp>
      <p:sp>
        <p:nvSpPr>
          <p:cNvPr id="259" name="Google Shape;259;p41"/>
          <p:cNvSpPr txBox="1"/>
          <p:nvPr/>
        </p:nvSpPr>
        <p:spPr>
          <a:xfrm>
            <a:off x="185025" y="4181400"/>
            <a:ext cx="3367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9900FF"/>
                </a:solidFill>
                <a:latin typeface="Caveat"/>
                <a:ea typeface="Caveat"/>
                <a:cs typeface="Caveat"/>
                <a:sym typeface="Caveat"/>
              </a:rPr>
              <a:t>I tried to put in a link to the Google slides, but it didn’t always work well.</a:t>
            </a:r>
            <a:endParaRPr sz="2000" b="1">
              <a:solidFill>
                <a:srgbClr val="9900FF"/>
              </a:solidFill>
              <a:latin typeface="Caveat"/>
              <a:ea typeface="Caveat"/>
              <a:cs typeface="Caveat"/>
              <a:sym typeface="Cave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p:nvPr/>
        </p:nvSpPr>
        <p:spPr>
          <a:xfrm>
            <a:off x="709450" y="0"/>
            <a:ext cx="7715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200">
                <a:latin typeface="Impact"/>
                <a:ea typeface="Impact"/>
                <a:cs typeface="Impact"/>
                <a:sym typeface="Impact"/>
              </a:rPr>
              <a:t>Scared? </a:t>
            </a:r>
            <a:endParaRPr sz="7200">
              <a:latin typeface="Impact"/>
              <a:ea typeface="Impact"/>
              <a:cs typeface="Impact"/>
              <a:sym typeface="Impact"/>
            </a:endParaRPr>
          </a:p>
        </p:txBody>
      </p:sp>
      <p:pic>
        <p:nvPicPr>
          <p:cNvPr id="67" name="Google Shape;67;p15"/>
          <p:cNvPicPr preferRelativeResize="0"/>
          <p:nvPr/>
        </p:nvPicPr>
        <p:blipFill rotWithShape="1">
          <a:blip r:embed="rId3">
            <a:alphaModFix/>
          </a:blip>
          <a:srcRect t="7477" b="8411"/>
          <a:stretch/>
        </p:blipFill>
        <p:spPr>
          <a:xfrm>
            <a:off x="2842887" y="1628125"/>
            <a:ext cx="3458225" cy="21786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2"/>
          <p:cNvPicPr preferRelativeResize="0"/>
          <p:nvPr/>
        </p:nvPicPr>
        <p:blipFill>
          <a:blip r:embed="rId3">
            <a:alphaModFix/>
          </a:blip>
          <a:stretch>
            <a:fillRect/>
          </a:stretch>
        </p:blipFill>
        <p:spPr>
          <a:xfrm>
            <a:off x="152400" y="152400"/>
            <a:ext cx="8657301" cy="4838700"/>
          </a:xfrm>
          <a:prstGeom prst="rect">
            <a:avLst/>
          </a:prstGeom>
          <a:noFill/>
          <a:ln>
            <a:noFill/>
          </a:ln>
        </p:spPr>
      </p:pic>
      <p:sp>
        <p:nvSpPr>
          <p:cNvPr id="265" name="Google Shape;265;p42"/>
          <p:cNvSpPr txBox="1"/>
          <p:nvPr/>
        </p:nvSpPr>
        <p:spPr>
          <a:xfrm>
            <a:off x="5622875" y="3005775"/>
            <a:ext cx="3433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solidFill>
                  <a:srgbClr val="FF00FF"/>
                </a:solidFill>
              </a:rPr>
              <a:t>Remember to SAVE it!</a:t>
            </a:r>
            <a:endParaRPr sz="3600" b="1">
              <a:solidFill>
                <a:srgbClr val="FF00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3"/>
          <p:cNvSpPr txBox="1"/>
          <p:nvPr/>
        </p:nvSpPr>
        <p:spPr>
          <a:xfrm>
            <a:off x="233200" y="90700"/>
            <a:ext cx="85119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To make the lessons more student friendly, once I have my slides uploaded, I delete all of the stuff I used.</a:t>
            </a:r>
            <a:endParaRPr sz="3600"/>
          </a:p>
          <a:p>
            <a:pPr marL="0" lvl="0" indent="0" algn="l" rtl="0">
              <a:spcBef>
                <a:spcPts val="0"/>
              </a:spcBef>
              <a:spcAft>
                <a:spcPts val="0"/>
              </a:spcAft>
              <a:buNone/>
            </a:pPr>
            <a:endParaRPr sz="4800"/>
          </a:p>
          <a:p>
            <a:pPr marL="0" lvl="0" indent="0" algn="l" rtl="0">
              <a:spcBef>
                <a:spcPts val="0"/>
              </a:spcBef>
              <a:spcAft>
                <a:spcPts val="0"/>
              </a:spcAft>
              <a:buNone/>
            </a:pPr>
            <a:endParaRPr sz="4800"/>
          </a:p>
        </p:txBody>
      </p:sp>
      <p:sp>
        <p:nvSpPr>
          <p:cNvPr id="271" name="Google Shape;271;p43"/>
          <p:cNvSpPr txBox="1"/>
          <p:nvPr/>
        </p:nvSpPr>
        <p:spPr>
          <a:xfrm>
            <a:off x="369950" y="2294225"/>
            <a:ext cx="1640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p>
        </p:txBody>
      </p:sp>
      <p:pic>
        <p:nvPicPr>
          <p:cNvPr id="272" name="Google Shape;272;p43"/>
          <p:cNvPicPr preferRelativeResize="0"/>
          <p:nvPr/>
        </p:nvPicPr>
        <p:blipFill>
          <a:blip r:embed="rId3">
            <a:alphaModFix/>
          </a:blip>
          <a:stretch>
            <a:fillRect/>
          </a:stretch>
        </p:blipFill>
        <p:spPr>
          <a:xfrm>
            <a:off x="866775" y="2174188"/>
            <a:ext cx="7410450" cy="2447925"/>
          </a:xfrm>
          <a:prstGeom prst="rect">
            <a:avLst/>
          </a:prstGeom>
          <a:noFill/>
          <a:ln>
            <a:noFill/>
          </a:ln>
        </p:spPr>
      </p:pic>
      <p:sp>
        <p:nvSpPr>
          <p:cNvPr id="273" name="Google Shape;273;p43"/>
          <p:cNvSpPr/>
          <p:nvPr/>
        </p:nvSpPr>
        <p:spPr>
          <a:xfrm>
            <a:off x="5192850" y="2084551"/>
            <a:ext cx="3342600" cy="2183220"/>
          </a:xfrm>
          <a:prstGeom prst="cloud">
            <a:avLst/>
          </a:prstGeom>
          <a:solidFill>
            <a:srgbClr val="A4C2F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chemeClr val="dk1"/>
                </a:solidFill>
              </a:rPr>
              <a:t>Now, the introduction is combined with the lesson.</a:t>
            </a:r>
            <a:endParaRPr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4"/>
          <p:cNvPicPr preferRelativeResize="0"/>
          <p:nvPr/>
        </p:nvPicPr>
        <p:blipFill>
          <a:blip r:embed="rId3">
            <a:alphaModFix/>
          </a:blip>
          <a:stretch>
            <a:fillRect/>
          </a:stretch>
        </p:blipFill>
        <p:spPr>
          <a:xfrm>
            <a:off x="211525" y="790900"/>
            <a:ext cx="8839202" cy="3751612"/>
          </a:xfrm>
          <a:prstGeom prst="rect">
            <a:avLst/>
          </a:prstGeom>
          <a:noFill/>
          <a:ln>
            <a:noFill/>
          </a:ln>
        </p:spPr>
      </p:pic>
      <p:sp>
        <p:nvSpPr>
          <p:cNvPr id="279" name="Google Shape;279;p44"/>
          <p:cNvSpPr txBox="1"/>
          <p:nvPr/>
        </p:nvSpPr>
        <p:spPr>
          <a:xfrm>
            <a:off x="0" y="98675"/>
            <a:ext cx="90981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t>However, </a:t>
            </a:r>
            <a:r>
              <a:rPr lang="en" sz="3300" u="sng"/>
              <a:t>before you delete</a:t>
            </a:r>
            <a:r>
              <a:rPr lang="en" sz="3300"/>
              <a:t> all the other stuff...</a:t>
            </a:r>
            <a:endParaRPr sz="3300"/>
          </a:p>
        </p:txBody>
      </p:sp>
      <p:sp>
        <p:nvSpPr>
          <p:cNvPr id="280" name="Google Shape;280;p44"/>
          <p:cNvSpPr txBox="1"/>
          <p:nvPr/>
        </p:nvSpPr>
        <p:spPr>
          <a:xfrm>
            <a:off x="6722325" y="2417575"/>
            <a:ext cx="2072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p>
        </p:txBody>
      </p:sp>
      <p:sp>
        <p:nvSpPr>
          <p:cNvPr id="281" name="Google Shape;281;p44"/>
          <p:cNvSpPr/>
          <p:nvPr/>
        </p:nvSpPr>
        <p:spPr>
          <a:xfrm>
            <a:off x="6364625" y="2571750"/>
            <a:ext cx="2429700" cy="1806900"/>
          </a:xfrm>
          <a:prstGeom prst="roundRect">
            <a:avLst>
              <a:gd name="adj" fmla="val 16667"/>
            </a:avLst>
          </a:prstGeom>
          <a:solidFill>
            <a:srgbClr val="EBA0C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b="1">
                <a:solidFill>
                  <a:schemeClr val="dk1"/>
                </a:solidFill>
              </a:rPr>
              <a:t>When I use the Safari browser, I get an audio feature on these courses.  It doesn’t happen when I’m in Chrome.  </a:t>
            </a:r>
            <a:endParaRPr sz="1600" b="1">
              <a:solidFill>
                <a:schemeClr val="dk1"/>
              </a:solidFill>
            </a:endParaRPr>
          </a:p>
        </p:txBody>
      </p:sp>
      <p:sp>
        <p:nvSpPr>
          <p:cNvPr id="282" name="Google Shape;282;p44"/>
          <p:cNvSpPr/>
          <p:nvPr/>
        </p:nvSpPr>
        <p:spPr>
          <a:xfrm rot="-1743530">
            <a:off x="7635106" y="1729110"/>
            <a:ext cx="1184046" cy="592358"/>
          </a:xfrm>
          <a:prstGeom prst="right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4"/>
          <p:cNvSpPr txBox="1"/>
          <p:nvPr/>
        </p:nvSpPr>
        <p:spPr>
          <a:xfrm>
            <a:off x="455875" y="4443975"/>
            <a:ext cx="8350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38761D"/>
                </a:solidFill>
              </a:rPr>
              <a:t>So, if you have students that could benefit from listening to the lesson, you might want to leave it. You can always hide it from students until they need it.</a:t>
            </a:r>
            <a:endParaRPr sz="1600" b="1">
              <a:solidFill>
                <a:srgbClr val="38761D"/>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p:nvPr/>
        </p:nvSpPr>
        <p:spPr>
          <a:xfrm>
            <a:off x="0" y="0"/>
            <a:ext cx="90783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rPr>
              <a:t>I create </a:t>
            </a:r>
            <a:r>
              <a:rPr lang="en" sz="3000" b="1" u="sng">
                <a:solidFill>
                  <a:schemeClr val="dk1"/>
                </a:solidFill>
              </a:rPr>
              <a:t>Loom</a:t>
            </a:r>
            <a:r>
              <a:rPr lang="en" sz="3000">
                <a:solidFill>
                  <a:schemeClr val="dk1"/>
                </a:solidFill>
              </a:rPr>
              <a:t> videos of myself reading the lesson to my students. </a:t>
            </a:r>
            <a:endParaRPr sz="3000">
              <a:solidFill>
                <a:schemeClr val="dk1"/>
              </a:solidFill>
            </a:endParaRPr>
          </a:p>
          <a:p>
            <a:pPr marL="0" lvl="0" indent="0" algn="l" rtl="0">
              <a:spcBef>
                <a:spcPts val="0"/>
              </a:spcBef>
              <a:spcAft>
                <a:spcPts val="0"/>
              </a:spcAft>
              <a:buNone/>
            </a:pPr>
            <a:endParaRPr sz="3000">
              <a:solidFill>
                <a:schemeClr val="dk1"/>
              </a:solidFill>
            </a:endParaRPr>
          </a:p>
          <a:p>
            <a:pPr marL="0" lvl="0" indent="0" algn="l" rtl="0">
              <a:spcBef>
                <a:spcPts val="0"/>
              </a:spcBef>
              <a:spcAft>
                <a:spcPts val="0"/>
              </a:spcAft>
              <a:buNone/>
            </a:pPr>
            <a:endParaRPr sz="3000">
              <a:solidFill>
                <a:schemeClr val="dk1"/>
              </a:solidFill>
            </a:endParaRPr>
          </a:p>
        </p:txBody>
      </p:sp>
      <p:pic>
        <p:nvPicPr>
          <p:cNvPr id="289" name="Google Shape;289;p45"/>
          <p:cNvPicPr preferRelativeResize="0"/>
          <p:nvPr/>
        </p:nvPicPr>
        <p:blipFill>
          <a:blip r:embed="rId3">
            <a:alphaModFix/>
          </a:blip>
          <a:stretch>
            <a:fillRect/>
          </a:stretch>
        </p:blipFill>
        <p:spPr>
          <a:xfrm>
            <a:off x="710575" y="1145875"/>
            <a:ext cx="7657149" cy="3717200"/>
          </a:xfrm>
          <a:prstGeom prst="rect">
            <a:avLst/>
          </a:prstGeom>
          <a:noFill/>
          <a:ln>
            <a:noFill/>
          </a:ln>
        </p:spPr>
      </p:pic>
      <p:sp>
        <p:nvSpPr>
          <p:cNvPr id="290" name="Google Shape;290;p45"/>
          <p:cNvSpPr txBox="1"/>
          <p:nvPr/>
        </p:nvSpPr>
        <p:spPr>
          <a:xfrm>
            <a:off x="2380575" y="3111600"/>
            <a:ext cx="66360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1155CC"/>
                </a:solidFill>
              </a:rPr>
              <a:t>I like to have my camera on the screen, then I can show books, maps, etc., anything I’m thinking about at the moment. </a:t>
            </a:r>
            <a:endParaRPr sz="3000" b="1">
              <a:solidFill>
                <a:srgbClr val="1155CC"/>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6"/>
          <p:cNvPicPr preferRelativeResize="0"/>
          <p:nvPr/>
        </p:nvPicPr>
        <p:blipFill>
          <a:blip r:embed="rId3">
            <a:alphaModFix/>
          </a:blip>
          <a:stretch>
            <a:fillRect/>
          </a:stretch>
        </p:blipFill>
        <p:spPr>
          <a:xfrm>
            <a:off x="152400" y="152400"/>
            <a:ext cx="8690215" cy="4838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7"/>
          <p:cNvPicPr preferRelativeResize="0"/>
          <p:nvPr/>
        </p:nvPicPr>
        <p:blipFill>
          <a:blip r:embed="rId3">
            <a:alphaModFix/>
          </a:blip>
          <a:stretch>
            <a:fillRect/>
          </a:stretch>
        </p:blipFill>
        <p:spPr>
          <a:xfrm>
            <a:off x="152400" y="152400"/>
            <a:ext cx="8586596" cy="4838701"/>
          </a:xfrm>
          <a:prstGeom prst="rect">
            <a:avLst/>
          </a:prstGeom>
          <a:noFill/>
          <a:ln>
            <a:noFill/>
          </a:ln>
        </p:spPr>
      </p:pic>
      <p:sp>
        <p:nvSpPr>
          <p:cNvPr id="301" name="Google Shape;301;p47"/>
          <p:cNvSpPr/>
          <p:nvPr/>
        </p:nvSpPr>
        <p:spPr>
          <a:xfrm rot="-1254401">
            <a:off x="3125591" y="-78865"/>
            <a:ext cx="3075267" cy="2254573"/>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b="1"/>
              <a:t>After you finish reading the slides, stop recording, and click “Share”.</a:t>
            </a:r>
            <a:endParaRPr sz="17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8"/>
          <p:cNvPicPr preferRelativeResize="0"/>
          <p:nvPr/>
        </p:nvPicPr>
        <p:blipFill>
          <a:blip r:embed="rId3">
            <a:alphaModFix/>
          </a:blip>
          <a:stretch>
            <a:fillRect/>
          </a:stretch>
        </p:blipFill>
        <p:spPr>
          <a:xfrm>
            <a:off x="168450" y="162800"/>
            <a:ext cx="7470950" cy="4719150"/>
          </a:xfrm>
          <a:prstGeom prst="rect">
            <a:avLst/>
          </a:prstGeom>
          <a:noFill/>
          <a:ln>
            <a:noFill/>
          </a:ln>
        </p:spPr>
      </p:pic>
      <p:sp>
        <p:nvSpPr>
          <p:cNvPr id="307" name="Google Shape;307;p48"/>
          <p:cNvSpPr/>
          <p:nvPr/>
        </p:nvSpPr>
        <p:spPr>
          <a:xfrm rot="-2141553">
            <a:off x="6733316" y="1772350"/>
            <a:ext cx="2283542" cy="2362150"/>
          </a:xfrm>
          <a:prstGeom prst="lef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I just copy the link and paste it into Canvas.  I don’t save any of my videos. </a:t>
            </a:r>
            <a:endParaRPr b="1"/>
          </a:p>
        </p:txBody>
      </p:sp>
      <p:sp>
        <p:nvSpPr>
          <p:cNvPr id="308" name="Google Shape;308;p48"/>
          <p:cNvSpPr/>
          <p:nvPr/>
        </p:nvSpPr>
        <p:spPr>
          <a:xfrm>
            <a:off x="2627250" y="1147125"/>
            <a:ext cx="2430000" cy="2281800"/>
          </a:xfrm>
          <a:prstGeom prst="noSmoking">
            <a:avLst>
              <a:gd name="adj" fmla="val 1875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49"/>
          <p:cNvPicPr preferRelativeResize="0"/>
          <p:nvPr/>
        </p:nvPicPr>
        <p:blipFill>
          <a:blip r:embed="rId3">
            <a:alphaModFix/>
          </a:blip>
          <a:stretch>
            <a:fillRect/>
          </a:stretch>
        </p:blipFill>
        <p:spPr>
          <a:xfrm>
            <a:off x="152400" y="152400"/>
            <a:ext cx="5414515" cy="4838700"/>
          </a:xfrm>
          <a:prstGeom prst="rect">
            <a:avLst/>
          </a:prstGeom>
          <a:noFill/>
          <a:ln>
            <a:noFill/>
          </a:ln>
        </p:spPr>
      </p:pic>
      <p:sp>
        <p:nvSpPr>
          <p:cNvPr id="314" name="Google Shape;314;p49"/>
          <p:cNvSpPr txBox="1"/>
          <p:nvPr/>
        </p:nvSpPr>
        <p:spPr>
          <a:xfrm>
            <a:off x="5772575" y="1060775"/>
            <a:ext cx="32442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Add your </a:t>
            </a:r>
            <a:r>
              <a:rPr lang="en" sz="3600" b="1"/>
              <a:t>Loom </a:t>
            </a:r>
            <a:r>
              <a:rPr lang="en" sz="3600"/>
              <a:t>video here &amp; don’t forget to scroll down and save it.</a:t>
            </a:r>
            <a:endParaRPr sz="3600"/>
          </a:p>
        </p:txBody>
      </p:sp>
      <p:sp>
        <p:nvSpPr>
          <p:cNvPr id="315" name="Google Shape;315;p49"/>
          <p:cNvSpPr/>
          <p:nvPr/>
        </p:nvSpPr>
        <p:spPr>
          <a:xfrm rot="-3256239" flipH="1">
            <a:off x="3742633" y="573165"/>
            <a:ext cx="2001517" cy="1703619"/>
          </a:xfrm>
          <a:prstGeom prst="bentArrow">
            <a:avLst>
              <a:gd name="adj1" fmla="val 25000"/>
              <a:gd name="adj2" fmla="val 21176"/>
              <a:gd name="adj3" fmla="val 25000"/>
              <a:gd name="adj4" fmla="val 4375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9"/>
          <p:cNvSpPr txBox="1"/>
          <p:nvPr/>
        </p:nvSpPr>
        <p:spPr>
          <a:xfrm>
            <a:off x="2079100" y="4662450"/>
            <a:ext cx="644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This is the same way I add the pdf slides to Canvas</a:t>
            </a:r>
            <a:endParaRPr sz="18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50"/>
          <p:cNvPicPr preferRelativeResize="0"/>
          <p:nvPr/>
        </p:nvPicPr>
        <p:blipFill>
          <a:blip r:embed="rId3">
            <a:alphaModFix/>
          </a:blip>
          <a:stretch>
            <a:fillRect/>
          </a:stretch>
        </p:blipFill>
        <p:spPr>
          <a:xfrm>
            <a:off x="152400" y="1539150"/>
            <a:ext cx="8839201" cy="3215097"/>
          </a:xfrm>
          <a:prstGeom prst="rect">
            <a:avLst/>
          </a:prstGeom>
          <a:noFill/>
          <a:ln>
            <a:noFill/>
          </a:ln>
        </p:spPr>
      </p:pic>
      <p:sp>
        <p:nvSpPr>
          <p:cNvPr id="322" name="Google Shape;322;p50"/>
          <p:cNvSpPr txBox="1"/>
          <p:nvPr/>
        </p:nvSpPr>
        <p:spPr>
          <a:xfrm>
            <a:off x="246150" y="168425"/>
            <a:ext cx="8745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t>This is what it looks like: </a:t>
            </a:r>
            <a:endParaRPr sz="3600" b="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1"/>
          <p:cNvSpPr txBox="1"/>
          <p:nvPr/>
        </p:nvSpPr>
        <p:spPr>
          <a:xfrm>
            <a:off x="166950" y="0"/>
            <a:ext cx="881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t>This is what the students see: </a:t>
            </a:r>
            <a:endParaRPr sz="3600" b="1"/>
          </a:p>
        </p:txBody>
      </p:sp>
      <p:pic>
        <p:nvPicPr>
          <p:cNvPr id="328" name="Google Shape;328;p51"/>
          <p:cNvPicPr preferRelativeResize="0"/>
          <p:nvPr/>
        </p:nvPicPr>
        <p:blipFill>
          <a:blip r:embed="rId3">
            <a:alphaModFix/>
          </a:blip>
          <a:stretch>
            <a:fillRect/>
          </a:stretch>
        </p:blipFill>
        <p:spPr>
          <a:xfrm>
            <a:off x="476300" y="1613825"/>
            <a:ext cx="8046400" cy="3299549"/>
          </a:xfrm>
          <a:prstGeom prst="rect">
            <a:avLst/>
          </a:prstGeom>
          <a:noFill/>
          <a:ln>
            <a:noFill/>
          </a:ln>
        </p:spPr>
      </p:pic>
      <p:sp>
        <p:nvSpPr>
          <p:cNvPr id="329" name="Google Shape;329;p51"/>
          <p:cNvSpPr txBox="1"/>
          <p:nvPr/>
        </p:nvSpPr>
        <p:spPr>
          <a:xfrm>
            <a:off x="4304750" y="2738275"/>
            <a:ext cx="678300" cy="246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p:nvPr/>
        </p:nvSpPr>
        <p:spPr>
          <a:xfrm>
            <a:off x="3004125" y="208775"/>
            <a:ext cx="3631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0" b="1">
                <a:latin typeface="Shadows Into Light"/>
                <a:ea typeface="Shadows Into Light"/>
                <a:cs typeface="Shadows Into Light"/>
                <a:sym typeface="Shadows Into Light"/>
              </a:rPr>
              <a:t>Excited? </a:t>
            </a:r>
            <a:endParaRPr sz="7000" b="1">
              <a:latin typeface="Shadows Into Light"/>
              <a:ea typeface="Shadows Into Light"/>
              <a:cs typeface="Shadows Into Light"/>
              <a:sym typeface="Shadows Into Light"/>
            </a:endParaRPr>
          </a:p>
        </p:txBody>
      </p:sp>
      <p:pic>
        <p:nvPicPr>
          <p:cNvPr id="73" name="Google Shape;73;p16"/>
          <p:cNvPicPr preferRelativeResize="0"/>
          <p:nvPr/>
        </p:nvPicPr>
        <p:blipFill>
          <a:blip r:embed="rId3">
            <a:alphaModFix/>
          </a:blip>
          <a:stretch>
            <a:fillRect/>
          </a:stretch>
        </p:blipFill>
        <p:spPr>
          <a:xfrm>
            <a:off x="2648000" y="1392100"/>
            <a:ext cx="3376000" cy="22465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333"/>
        <p:cNvGrpSpPr/>
        <p:nvPr/>
      </p:nvGrpSpPr>
      <p:grpSpPr>
        <a:xfrm>
          <a:off x="0" y="0"/>
          <a:ext cx="0" cy="0"/>
          <a:chOff x="0" y="0"/>
          <a:chExt cx="0" cy="0"/>
        </a:xfrm>
      </p:grpSpPr>
      <p:sp>
        <p:nvSpPr>
          <p:cNvPr id="334" name="Google Shape;334;p52"/>
          <p:cNvSpPr txBox="1"/>
          <p:nvPr/>
        </p:nvSpPr>
        <p:spPr>
          <a:xfrm>
            <a:off x="288275" y="69325"/>
            <a:ext cx="8436900" cy="517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200"/>
              <a:t>Why do this? </a:t>
            </a:r>
            <a:endParaRPr sz="7200"/>
          </a:p>
          <a:p>
            <a:pPr marL="0" lvl="0" indent="0" algn="l" rtl="0">
              <a:spcBef>
                <a:spcPts val="0"/>
              </a:spcBef>
              <a:spcAft>
                <a:spcPts val="0"/>
              </a:spcAft>
              <a:buNone/>
            </a:pPr>
            <a:r>
              <a:rPr lang="en" sz="2800"/>
              <a:t>I wanted to create lessons that I could use on Zoom and also in-person.  My Zoom recordings weren’t very good quality. I didn’t want to have to create two different sets of lessons. </a:t>
            </a: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a:p>
            <a:pPr marL="0" lvl="0" indent="0" algn="l" rtl="0">
              <a:spcBef>
                <a:spcPts val="0"/>
              </a:spcBef>
              <a:spcAft>
                <a:spcPts val="0"/>
              </a:spcAft>
              <a:buNone/>
            </a:pPr>
            <a:r>
              <a:rPr lang="en" sz="2800"/>
              <a:t>I felt lots of stress because of the pandemic, and I didn’t want to start from scratch.  I cheered when I found most of it was already done on Canvas. </a:t>
            </a:r>
            <a:endParaRPr sz="1700"/>
          </a:p>
        </p:txBody>
      </p:sp>
      <p:pic>
        <p:nvPicPr>
          <p:cNvPr id="335" name="Google Shape;335;p52"/>
          <p:cNvPicPr preferRelativeResize="0"/>
          <p:nvPr/>
        </p:nvPicPr>
        <p:blipFill>
          <a:blip r:embed="rId3">
            <a:alphaModFix/>
          </a:blip>
          <a:stretch>
            <a:fillRect/>
          </a:stretch>
        </p:blipFill>
        <p:spPr>
          <a:xfrm>
            <a:off x="7509925" y="2571750"/>
            <a:ext cx="1215250" cy="1215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3"/>
          <p:cNvSpPr txBox="1"/>
          <p:nvPr/>
        </p:nvSpPr>
        <p:spPr>
          <a:xfrm>
            <a:off x="259125" y="271350"/>
            <a:ext cx="86589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t>I tried to include </a:t>
            </a:r>
            <a:r>
              <a:rPr lang="en" sz="3000" b="1"/>
              <a:t>ALL</a:t>
            </a:r>
            <a:r>
              <a:rPr lang="en" sz="3000"/>
              <a:t> of the content.  I also knew that I would need something for students who are absent.  If I was going to devote all this time, I wanted to make it something I could use even after the pandemic. </a:t>
            </a:r>
            <a:endParaRPr sz="3000"/>
          </a:p>
          <a:p>
            <a:pPr marL="0" lvl="0" indent="0" algn="l" rtl="0">
              <a:spcBef>
                <a:spcPts val="0"/>
              </a:spcBef>
              <a:spcAft>
                <a:spcPts val="0"/>
              </a:spcAft>
              <a:buNone/>
            </a:pPr>
            <a:endParaRPr sz="3000"/>
          </a:p>
          <a:p>
            <a:pPr marL="0" lvl="0" indent="0" algn="l" rtl="0">
              <a:spcBef>
                <a:spcPts val="0"/>
              </a:spcBef>
              <a:spcAft>
                <a:spcPts val="0"/>
              </a:spcAft>
              <a:buNone/>
            </a:pPr>
            <a:endParaRPr sz="3000"/>
          </a:p>
        </p:txBody>
      </p:sp>
      <p:pic>
        <p:nvPicPr>
          <p:cNvPr id="341" name="Google Shape;341;p53"/>
          <p:cNvPicPr preferRelativeResize="0"/>
          <p:nvPr/>
        </p:nvPicPr>
        <p:blipFill>
          <a:blip r:embed="rId3">
            <a:alphaModFix/>
          </a:blip>
          <a:stretch>
            <a:fillRect/>
          </a:stretch>
        </p:blipFill>
        <p:spPr>
          <a:xfrm>
            <a:off x="4691000" y="2300600"/>
            <a:ext cx="3893325" cy="2502850"/>
          </a:xfrm>
          <a:prstGeom prst="rect">
            <a:avLst/>
          </a:prstGeom>
          <a:noFill/>
          <a:ln>
            <a:noFill/>
          </a:ln>
        </p:spPr>
      </p:pic>
      <p:sp>
        <p:nvSpPr>
          <p:cNvPr id="342" name="Google Shape;342;p53"/>
          <p:cNvSpPr txBox="1"/>
          <p:nvPr/>
        </p:nvSpPr>
        <p:spPr>
          <a:xfrm>
            <a:off x="0" y="3910650"/>
            <a:ext cx="4962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latin typeface="Caveat"/>
                <a:ea typeface="Caveat"/>
                <a:cs typeface="Caveat"/>
                <a:sym typeface="Caveat"/>
              </a:rPr>
              <a:t>Pack everything you can into each lesson.</a:t>
            </a:r>
            <a:r>
              <a:rPr lang="en" sz="2100"/>
              <a:t> </a:t>
            </a:r>
            <a:endParaRPr sz="21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4"/>
          <p:cNvSpPr txBox="1"/>
          <p:nvPr/>
        </p:nvSpPr>
        <p:spPr>
          <a:xfrm>
            <a:off x="209675" y="222050"/>
            <a:ext cx="8239500" cy="246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u="sng"/>
              <a:t>Checklist:</a:t>
            </a:r>
            <a:endParaRPr sz="2800" b="1" u="sng"/>
          </a:p>
          <a:p>
            <a:pPr marL="0" lvl="0" indent="0" algn="l" rtl="0">
              <a:spcBef>
                <a:spcPts val="0"/>
              </a:spcBef>
              <a:spcAft>
                <a:spcPts val="0"/>
              </a:spcAft>
              <a:buNone/>
            </a:pPr>
            <a:endParaRPr sz="2400"/>
          </a:p>
          <a:p>
            <a:pPr marL="0" lvl="0" indent="0" algn="l" rtl="0">
              <a:spcBef>
                <a:spcPts val="0"/>
              </a:spcBef>
              <a:spcAft>
                <a:spcPts val="0"/>
              </a:spcAft>
              <a:buNone/>
            </a:pPr>
            <a:r>
              <a:rPr lang="en" sz="2400"/>
              <a:t>All of the slides include teaching objectives, videos, lesson, questions, and pictures/charts/graphs etc.</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pic>
        <p:nvPicPr>
          <p:cNvPr id="348" name="Google Shape;348;p54"/>
          <p:cNvPicPr preferRelativeResize="0"/>
          <p:nvPr/>
        </p:nvPicPr>
        <p:blipFill>
          <a:blip r:embed="rId3">
            <a:alphaModFix/>
          </a:blip>
          <a:stretch>
            <a:fillRect/>
          </a:stretch>
        </p:blipFill>
        <p:spPr>
          <a:xfrm>
            <a:off x="510100" y="1990649"/>
            <a:ext cx="3486276" cy="3050500"/>
          </a:xfrm>
          <a:prstGeom prst="rect">
            <a:avLst/>
          </a:prstGeom>
          <a:noFill/>
          <a:ln>
            <a:noFill/>
          </a:ln>
        </p:spPr>
      </p:pic>
      <p:sp>
        <p:nvSpPr>
          <p:cNvPr id="349" name="Google Shape;349;p54"/>
          <p:cNvSpPr txBox="1"/>
          <p:nvPr/>
        </p:nvSpPr>
        <p:spPr>
          <a:xfrm>
            <a:off x="4144400" y="2684750"/>
            <a:ext cx="39594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I also like to add my own thoughts on the pictures or graphs too.  Students can see my personality that way.</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5"/>
          <p:cNvSpPr txBox="1"/>
          <p:nvPr/>
        </p:nvSpPr>
        <p:spPr>
          <a:xfrm>
            <a:off x="185750" y="-28575"/>
            <a:ext cx="5086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t>Student instructions: </a:t>
            </a:r>
            <a:endParaRPr sz="3600" b="1"/>
          </a:p>
        </p:txBody>
      </p:sp>
      <p:pic>
        <p:nvPicPr>
          <p:cNvPr id="355" name="Google Shape;355;p55"/>
          <p:cNvPicPr preferRelativeResize="0"/>
          <p:nvPr/>
        </p:nvPicPr>
        <p:blipFill>
          <a:blip r:embed="rId3">
            <a:alphaModFix/>
          </a:blip>
          <a:stretch>
            <a:fillRect/>
          </a:stretch>
        </p:blipFill>
        <p:spPr>
          <a:xfrm>
            <a:off x="1972775" y="672675"/>
            <a:ext cx="5419725" cy="4385850"/>
          </a:xfrm>
          <a:prstGeom prst="rect">
            <a:avLst/>
          </a:prstGeom>
          <a:noFill/>
          <a:ln>
            <a:noFill/>
          </a:ln>
        </p:spPr>
      </p:pic>
      <p:sp>
        <p:nvSpPr>
          <p:cNvPr id="356" name="Google Shape;356;p55"/>
          <p:cNvSpPr/>
          <p:nvPr/>
        </p:nvSpPr>
        <p:spPr>
          <a:xfrm>
            <a:off x="6919675" y="100275"/>
            <a:ext cx="2072400" cy="17622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5"/>
          <p:cNvSpPr txBox="1"/>
          <p:nvPr/>
        </p:nvSpPr>
        <p:spPr>
          <a:xfrm>
            <a:off x="5272250" y="100275"/>
            <a:ext cx="30000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1"/>
                </a:solidFill>
                <a:latin typeface="Caveat"/>
                <a:ea typeface="Caveat"/>
                <a:cs typeface="Caveat"/>
                <a:sym typeface="Caveat"/>
              </a:rPr>
              <a:t>This is on your handout!</a:t>
            </a:r>
            <a:endParaRPr sz="2000">
              <a:latin typeface="Caveat"/>
              <a:ea typeface="Caveat"/>
              <a:cs typeface="Caveat"/>
              <a:sym typeface="Cavea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56"/>
          <p:cNvPicPr preferRelativeResize="0"/>
          <p:nvPr/>
        </p:nvPicPr>
        <p:blipFill>
          <a:blip r:embed="rId3">
            <a:alphaModFix/>
          </a:blip>
          <a:stretch>
            <a:fillRect/>
          </a:stretch>
        </p:blipFill>
        <p:spPr>
          <a:xfrm>
            <a:off x="1069063" y="538175"/>
            <a:ext cx="7005876" cy="4448175"/>
          </a:xfrm>
          <a:prstGeom prst="rect">
            <a:avLst/>
          </a:prstGeom>
          <a:noFill/>
          <a:ln>
            <a:noFill/>
          </a:ln>
        </p:spPr>
      </p:pic>
      <p:sp>
        <p:nvSpPr>
          <p:cNvPr id="363" name="Google Shape;363;p56"/>
          <p:cNvSpPr/>
          <p:nvPr/>
        </p:nvSpPr>
        <p:spPr>
          <a:xfrm>
            <a:off x="7071600" y="0"/>
            <a:ext cx="2072400" cy="17622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6"/>
          <p:cNvSpPr txBox="1"/>
          <p:nvPr/>
        </p:nvSpPr>
        <p:spPr>
          <a:xfrm>
            <a:off x="5260100" y="1464025"/>
            <a:ext cx="30000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1"/>
                </a:solidFill>
                <a:latin typeface="Caveat"/>
                <a:ea typeface="Caveat"/>
                <a:cs typeface="Caveat"/>
                <a:sym typeface="Caveat"/>
              </a:rPr>
              <a:t>This is on your handout!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7"/>
          <p:cNvSpPr txBox="1"/>
          <p:nvPr/>
        </p:nvSpPr>
        <p:spPr>
          <a:xfrm>
            <a:off x="345375" y="135675"/>
            <a:ext cx="87987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a:t> How to use </a:t>
            </a:r>
            <a:r>
              <a:rPr lang="en" sz="3400" b="1"/>
              <a:t>independent study packets</a:t>
            </a:r>
            <a:r>
              <a:rPr lang="en" sz="3400"/>
              <a:t> and upload them onto the Canvas platform: </a:t>
            </a:r>
            <a:endParaRPr sz="3400"/>
          </a:p>
        </p:txBody>
      </p:sp>
      <p:sp>
        <p:nvSpPr>
          <p:cNvPr id="370" name="Google Shape;370;p57"/>
          <p:cNvSpPr/>
          <p:nvPr/>
        </p:nvSpPr>
        <p:spPr>
          <a:xfrm>
            <a:off x="0" y="0"/>
            <a:ext cx="912900" cy="826500"/>
          </a:xfrm>
          <a:prstGeom prst="star7">
            <a:avLst>
              <a:gd name="adj" fmla="val 34601"/>
              <a:gd name="hf" fmla="val 102572"/>
              <a:gd name="vf" fmla="val 105210"/>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 2</a:t>
            </a:r>
            <a:endParaRPr sz="2800"/>
          </a:p>
        </p:txBody>
      </p:sp>
      <p:sp>
        <p:nvSpPr>
          <p:cNvPr id="371" name="Google Shape;371;p57"/>
          <p:cNvSpPr txBox="1"/>
          <p:nvPr/>
        </p:nvSpPr>
        <p:spPr>
          <a:xfrm>
            <a:off x="345375" y="1519575"/>
            <a:ext cx="4370700" cy="29553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600"/>
              <a:t>What type of credit do your students need? What do you have available to fill that need? </a:t>
            </a:r>
            <a:endParaRPr sz="3600"/>
          </a:p>
        </p:txBody>
      </p:sp>
      <p:pic>
        <p:nvPicPr>
          <p:cNvPr id="372" name="Google Shape;372;p57"/>
          <p:cNvPicPr preferRelativeResize="0"/>
          <p:nvPr/>
        </p:nvPicPr>
        <p:blipFill>
          <a:blip r:embed="rId3">
            <a:alphaModFix/>
          </a:blip>
          <a:stretch>
            <a:fillRect/>
          </a:stretch>
        </p:blipFill>
        <p:spPr>
          <a:xfrm>
            <a:off x="4868475" y="1519575"/>
            <a:ext cx="4123126" cy="30923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8"/>
          <p:cNvSpPr txBox="1"/>
          <p:nvPr/>
        </p:nvSpPr>
        <p:spPr>
          <a:xfrm>
            <a:off x="259750" y="0"/>
            <a:ext cx="8447400" cy="31401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SzPts val="2400"/>
              <a:buChar char="●"/>
            </a:pPr>
            <a:r>
              <a:rPr lang="en" sz="2400"/>
              <a:t>Make a single-sided copy of your independent study packet. </a:t>
            </a:r>
            <a:endParaRPr sz="2400"/>
          </a:p>
          <a:p>
            <a:pPr marL="457200" lvl="0" indent="-381000" algn="l" rtl="0">
              <a:spcBef>
                <a:spcPts val="0"/>
              </a:spcBef>
              <a:spcAft>
                <a:spcPts val="0"/>
              </a:spcAft>
              <a:buSzPts val="2400"/>
              <a:buChar char="●"/>
            </a:pPr>
            <a:r>
              <a:rPr lang="en" sz="2400"/>
              <a:t>Separate the readings from the worksheets &amp; tests. </a:t>
            </a:r>
            <a:endParaRPr sz="2400"/>
          </a:p>
          <a:p>
            <a:pPr marL="457200" lvl="0" indent="-381000" algn="l" rtl="0">
              <a:spcBef>
                <a:spcPts val="0"/>
              </a:spcBef>
              <a:spcAft>
                <a:spcPts val="0"/>
              </a:spcAft>
              <a:buSzPts val="2400"/>
              <a:buChar char="●"/>
            </a:pPr>
            <a:r>
              <a:rPr lang="en" sz="2400"/>
              <a:t>Divide copies into chapters, scan, and then email them to yourself.  Open your email and put the scanned copy into the modules that you created. </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pic>
        <p:nvPicPr>
          <p:cNvPr id="378" name="Google Shape;378;p58"/>
          <p:cNvPicPr preferRelativeResize="0"/>
          <p:nvPr/>
        </p:nvPicPr>
        <p:blipFill>
          <a:blip r:embed="rId3">
            <a:alphaModFix/>
          </a:blip>
          <a:stretch>
            <a:fillRect/>
          </a:stretch>
        </p:blipFill>
        <p:spPr>
          <a:xfrm>
            <a:off x="842875" y="2417150"/>
            <a:ext cx="4063275" cy="2540650"/>
          </a:xfrm>
          <a:prstGeom prst="rect">
            <a:avLst/>
          </a:prstGeom>
          <a:noFill/>
          <a:ln>
            <a:noFill/>
          </a:ln>
        </p:spPr>
      </p:pic>
      <p:pic>
        <p:nvPicPr>
          <p:cNvPr id="379" name="Google Shape;379;p58"/>
          <p:cNvPicPr preferRelativeResize="0"/>
          <p:nvPr/>
        </p:nvPicPr>
        <p:blipFill>
          <a:blip r:embed="rId4">
            <a:alphaModFix/>
          </a:blip>
          <a:stretch>
            <a:fillRect/>
          </a:stretch>
        </p:blipFill>
        <p:spPr>
          <a:xfrm>
            <a:off x="5514925" y="2417150"/>
            <a:ext cx="3057575" cy="2220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59"/>
          <p:cNvPicPr preferRelativeResize="0"/>
          <p:nvPr/>
        </p:nvPicPr>
        <p:blipFill>
          <a:blip r:embed="rId3">
            <a:alphaModFix/>
          </a:blip>
          <a:stretch>
            <a:fillRect/>
          </a:stretch>
        </p:blipFill>
        <p:spPr>
          <a:xfrm>
            <a:off x="941800" y="1040475"/>
            <a:ext cx="3743300" cy="2844900"/>
          </a:xfrm>
          <a:prstGeom prst="rect">
            <a:avLst/>
          </a:prstGeom>
          <a:noFill/>
          <a:ln>
            <a:noFill/>
          </a:ln>
        </p:spPr>
      </p:pic>
      <p:sp>
        <p:nvSpPr>
          <p:cNvPr id="385" name="Google Shape;385;p59"/>
          <p:cNvSpPr txBox="1"/>
          <p:nvPr/>
        </p:nvSpPr>
        <p:spPr>
          <a:xfrm>
            <a:off x="5168175" y="234375"/>
            <a:ext cx="3515400" cy="43407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3000"/>
              <a:t>For each chapter, I scanned the pages as a continuous copy.  This way the students don’t have to look through all of the pages while they answer the questions. </a:t>
            </a:r>
            <a:endParaRPr sz="3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0"/>
          <p:cNvSpPr txBox="1"/>
          <p:nvPr/>
        </p:nvSpPr>
        <p:spPr>
          <a:xfrm>
            <a:off x="558150" y="2332525"/>
            <a:ext cx="78447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When doing work on the packets it is best to open two different tabs, one for the reading and one for the worksheet, or do a split-screen.</a:t>
            </a:r>
            <a:endParaRPr sz="3600"/>
          </a:p>
        </p:txBody>
      </p:sp>
      <p:sp>
        <p:nvSpPr>
          <p:cNvPr id="391" name="Google Shape;391;p60"/>
          <p:cNvSpPr txBox="1"/>
          <p:nvPr/>
        </p:nvSpPr>
        <p:spPr>
          <a:xfrm>
            <a:off x="558150" y="1448650"/>
            <a:ext cx="6011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t>I tell my students: </a:t>
            </a:r>
            <a:endParaRPr sz="3600" b="1"/>
          </a:p>
        </p:txBody>
      </p:sp>
      <p:pic>
        <p:nvPicPr>
          <p:cNvPr id="392" name="Google Shape;392;p60"/>
          <p:cNvPicPr preferRelativeResize="0"/>
          <p:nvPr/>
        </p:nvPicPr>
        <p:blipFill>
          <a:blip r:embed="rId3">
            <a:alphaModFix/>
          </a:blip>
          <a:stretch>
            <a:fillRect/>
          </a:stretch>
        </p:blipFill>
        <p:spPr>
          <a:xfrm>
            <a:off x="5104602" y="181375"/>
            <a:ext cx="3582450" cy="20061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61"/>
          <p:cNvPicPr preferRelativeResize="0"/>
          <p:nvPr/>
        </p:nvPicPr>
        <p:blipFill>
          <a:blip r:embed="rId3">
            <a:alphaModFix/>
          </a:blip>
          <a:stretch>
            <a:fillRect/>
          </a:stretch>
        </p:blipFill>
        <p:spPr>
          <a:xfrm>
            <a:off x="2272000" y="304800"/>
            <a:ext cx="6872000" cy="4838701"/>
          </a:xfrm>
          <a:prstGeom prst="rect">
            <a:avLst/>
          </a:prstGeom>
          <a:noFill/>
          <a:ln>
            <a:noFill/>
          </a:ln>
        </p:spPr>
      </p:pic>
      <p:sp>
        <p:nvSpPr>
          <p:cNvPr id="398" name="Google Shape;398;p61"/>
          <p:cNvSpPr/>
          <p:nvPr/>
        </p:nvSpPr>
        <p:spPr>
          <a:xfrm>
            <a:off x="-291875" y="178900"/>
            <a:ext cx="4623264" cy="4624344"/>
          </a:xfrm>
          <a:prstGeom prst="irregularSeal2">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The students can scroll through the information</a:t>
            </a:r>
            <a:endParaRPr sz="24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p:nvPr/>
        </p:nvSpPr>
        <p:spPr>
          <a:xfrm>
            <a:off x="1457775" y="0"/>
            <a:ext cx="7336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200"/>
              <a:t>What’s Zoom? </a:t>
            </a:r>
            <a:endParaRPr sz="7200"/>
          </a:p>
        </p:txBody>
      </p:sp>
      <p:pic>
        <p:nvPicPr>
          <p:cNvPr id="79" name="Google Shape;79;p17"/>
          <p:cNvPicPr preferRelativeResize="0"/>
          <p:nvPr/>
        </p:nvPicPr>
        <p:blipFill>
          <a:blip r:embed="rId3">
            <a:alphaModFix/>
          </a:blip>
          <a:stretch>
            <a:fillRect/>
          </a:stretch>
        </p:blipFill>
        <p:spPr>
          <a:xfrm>
            <a:off x="1134563" y="1157150"/>
            <a:ext cx="6874877" cy="38709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62"/>
          <p:cNvPicPr preferRelativeResize="0"/>
          <p:nvPr/>
        </p:nvPicPr>
        <p:blipFill>
          <a:blip r:embed="rId3">
            <a:alphaModFix/>
          </a:blip>
          <a:stretch>
            <a:fillRect/>
          </a:stretch>
        </p:blipFill>
        <p:spPr>
          <a:xfrm>
            <a:off x="74675" y="-12"/>
            <a:ext cx="7793325" cy="4757900"/>
          </a:xfrm>
          <a:prstGeom prst="rect">
            <a:avLst/>
          </a:prstGeom>
          <a:noFill/>
          <a:ln>
            <a:noFill/>
          </a:ln>
        </p:spPr>
      </p:pic>
      <p:sp>
        <p:nvSpPr>
          <p:cNvPr id="404" name="Google Shape;404;p62"/>
          <p:cNvSpPr/>
          <p:nvPr/>
        </p:nvSpPr>
        <p:spPr>
          <a:xfrm>
            <a:off x="4081100" y="13"/>
            <a:ext cx="5000994" cy="4757886"/>
          </a:xfrm>
          <a:prstGeom prst="irregularSeal2">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Students can print or download worksheets, or use notebooks to write their answers</a:t>
            </a:r>
            <a:endParaRPr sz="2000" b="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63"/>
          <p:cNvPicPr preferRelativeResize="0"/>
          <p:nvPr/>
        </p:nvPicPr>
        <p:blipFill>
          <a:blip r:embed="rId3">
            <a:alphaModFix/>
          </a:blip>
          <a:stretch>
            <a:fillRect/>
          </a:stretch>
        </p:blipFill>
        <p:spPr>
          <a:xfrm>
            <a:off x="2098850" y="1581800"/>
            <a:ext cx="5337851" cy="3433725"/>
          </a:xfrm>
          <a:prstGeom prst="rect">
            <a:avLst/>
          </a:prstGeom>
          <a:noFill/>
          <a:ln>
            <a:noFill/>
          </a:ln>
        </p:spPr>
      </p:pic>
      <p:sp>
        <p:nvSpPr>
          <p:cNvPr id="410" name="Google Shape;410;p63"/>
          <p:cNvSpPr txBox="1"/>
          <p:nvPr/>
        </p:nvSpPr>
        <p:spPr>
          <a:xfrm>
            <a:off x="-25" y="90700"/>
            <a:ext cx="91440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t>You can also </a:t>
            </a:r>
            <a:r>
              <a:rPr lang="en" sz="3000" b="1" u="sng"/>
              <a:t>create the worksheet</a:t>
            </a:r>
            <a:r>
              <a:rPr lang="en" sz="3000" b="1"/>
              <a:t> on Canvas. Some students just copy and paste into the response box, then give their answers.</a:t>
            </a:r>
            <a:endParaRPr sz="3000" b="1"/>
          </a:p>
        </p:txBody>
      </p:sp>
      <p:sp>
        <p:nvSpPr>
          <p:cNvPr id="411" name="Google Shape;411;p63"/>
          <p:cNvSpPr/>
          <p:nvPr/>
        </p:nvSpPr>
        <p:spPr>
          <a:xfrm>
            <a:off x="530375" y="2651925"/>
            <a:ext cx="2540916" cy="2109240"/>
          </a:xfrm>
          <a:prstGeom prst="cloud">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3"/>
          <p:cNvSpPr txBox="1"/>
          <p:nvPr/>
        </p:nvSpPr>
        <p:spPr>
          <a:xfrm>
            <a:off x="795538" y="2829200"/>
            <a:ext cx="2010600" cy="175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t>I tell them to write their answers in a different color, it’s easier to check that way.</a:t>
            </a:r>
            <a:endParaRPr sz="1700" b="1"/>
          </a:p>
        </p:txBody>
      </p:sp>
      <p:sp>
        <p:nvSpPr>
          <p:cNvPr id="413" name="Google Shape;413;p63"/>
          <p:cNvSpPr txBox="1"/>
          <p:nvPr/>
        </p:nvSpPr>
        <p:spPr>
          <a:xfrm>
            <a:off x="6487975" y="2466900"/>
            <a:ext cx="2466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9900FF"/>
                </a:solidFill>
              </a:rPr>
              <a:t>You still have to check them as you would any packet.</a:t>
            </a:r>
            <a:endParaRPr b="1">
              <a:solidFill>
                <a:srgbClr val="9900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64"/>
          <p:cNvPicPr preferRelativeResize="0"/>
          <p:nvPr/>
        </p:nvPicPr>
        <p:blipFill>
          <a:blip r:embed="rId3">
            <a:alphaModFix/>
          </a:blip>
          <a:stretch>
            <a:fillRect/>
          </a:stretch>
        </p:blipFill>
        <p:spPr>
          <a:xfrm>
            <a:off x="732125" y="904825"/>
            <a:ext cx="6841275" cy="3935250"/>
          </a:xfrm>
          <a:prstGeom prst="rect">
            <a:avLst/>
          </a:prstGeom>
          <a:noFill/>
          <a:ln>
            <a:noFill/>
          </a:ln>
        </p:spPr>
      </p:pic>
      <p:sp>
        <p:nvSpPr>
          <p:cNvPr id="419" name="Google Shape;419;p64"/>
          <p:cNvSpPr txBox="1"/>
          <p:nvPr/>
        </p:nvSpPr>
        <p:spPr>
          <a:xfrm>
            <a:off x="388675" y="181375"/>
            <a:ext cx="6776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t>Final test:</a:t>
            </a:r>
            <a:endParaRPr sz="3600" b="1"/>
          </a:p>
        </p:txBody>
      </p:sp>
      <p:sp>
        <p:nvSpPr>
          <p:cNvPr id="420" name="Google Shape;420;p64"/>
          <p:cNvSpPr txBox="1"/>
          <p:nvPr/>
        </p:nvSpPr>
        <p:spPr>
          <a:xfrm>
            <a:off x="414600" y="4068150"/>
            <a:ext cx="3718500" cy="646500"/>
          </a:xfrm>
          <a:prstGeom prst="rect">
            <a:avLst/>
          </a:prstGeom>
          <a:noFill/>
          <a:ln w="76200" cap="flat" cmpd="sng">
            <a:solidFill>
              <a:srgbClr val="3C78D8"/>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000FF"/>
                </a:solidFill>
              </a:rPr>
              <a:t>Speed grader! Yay!</a:t>
            </a:r>
            <a:endParaRPr sz="3000" b="1">
              <a:solidFill>
                <a:srgbClr val="0000FF"/>
              </a:solidFill>
            </a:endParaRPr>
          </a:p>
        </p:txBody>
      </p:sp>
      <p:pic>
        <p:nvPicPr>
          <p:cNvPr id="421" name="Google Shape;421;p64"/>
          <p:cNvPicPr preferRelativeResize="0"/>
          <p:nvPr/>
        </p:nvPicPr>
        <p:blipFill>
          <a:blip r:embed="rId4">
            <a:alphaModFix/>
          </a:blip>
          <a:stretch>
            <a:fillRect/>
          </a:stretch>
        </p:blipFill>
        <p:spPr>
          <a:xfrm>
            <a:off x="5414525" y="920274"/>
            <a:ext cx="3303544" cy="1737025"/>
          </a:xfrm>
          <a:prstGeom prst="rect">
            <a:avLst/>
          </a:prstGeom>
          <a:noFill/>
          <a:ln>
            <a:noFill/>
          </a:ln>
        </p:spPr>
      </p:pic>
      <p:sp>
        <p:nvSpPr>
          <p:cNvPr id="422" name="Google Shape;422;p64"/>
          <p:cNvSpPr/>
          <p:nvPr/>
        </p:nvSpPr>
        <p:spPr>
          <a:xfrm>
            <a:off x="3848400" y="0"/>
            <a:ext cx="2898600" cy="1282800"/>
          </a:xfrm>
          <a:prstGeom prst="cloudCallout">
            <a:avLst>
              <a:gd name="adj1" fmla="val 48723"/>
              <a:gd name="adj2" fmla="val 50961"/>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If only these test questions were done already!!!</a:t>
            </a: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5"/>
          <p:cNvSpPr txBox="1"/>
          <p:nvPr/>
        </p:nvSpPr>
        <p:spPr>
          <a:xfrm>
            <a:off x="555050" y="111000"/>
            <a:ext cx="844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t>How to create your personalized course on Canvas:</a:t>
            </a:r>
            <a:r>
              <a:rPr lang="en" sz="3600"/>
              <a:t> </a:t>
            </a:r>
            <a:endParaRPr sz="3600"/>
          </a:p>
        </p:txBody>
      </p:sp>
      <p:sp>
        <p:nvSpPr>
          <p:cNvPr id="428" name="Google Shape;428;p65"/>
          <p:cNvSpPr/>
          <p:nvPr/>
        </p:nvSpPr>
        <p:spPr>
          <a:xfrm>
            <a:off x="185025" y="0"/>
            <a:ext cx="801900" cy="838800"/>
          </a:xfrm>
          <a:prstGeom prst="star7">
            <a:avLst>
              <a:gd name="adj" fmla="val 34601"/>
              <a:gd name="hf" fmla="val 102572"/>
              <a:gd name="vf" fmla="val 105210"/>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a:t>3</a:t>
            </a:r>
            <a:endParaRPr sz="2900"/>
          </a:p>
        </p:txBody>
      </p:sp>
      <p:sp>
        <p:nvSpPr>
          <p:cNvPr id="429" name="Google Shape;429;p65"/>
          <p:cNvSpPr txBox="1"/>
          <p:nvPr/>
        </p:nvSpPr>
        <p:spPr>
          <a:xfrm>
            <a:off x="481050" y="1837850"/>
            <a:ext cx="39099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Determine your needs.  For us, it was an Art class. </a:t>
            </a:r>
            <a:endParaRPr sz="3600"/>
          </a:p>
        </p:txBody>
      </p:sp>
      <p:sp>
        <p:nvSpPr>
          <p:cNvPr id="430" name="Google Shape;430;p65"/>
          <p:cNvSpPr txBox="1"/>
          <p:nvPr/>
        </p:nvSpPr>
        <p:spPr>
          <a:xfrm>
            <a:off x="616725" y="4576100"/>
            <a:ext cx="6660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Caveat"/>
                <a:ea typeface="Caveat"/>
                <a:cs typeface="Caveat"/>
                <a:sym typeface="Caveat"/>
              </a:rPr>
              <a:t>Helpful hint:  Springville Art Museum gives teachers FREE art posters!</a:t>
            </a:r>
            <a:endParaRPr sz="2000">
              <a:latin typeface="Caveat"/>
              <a:ea typeface="Caveat"/>
              <a:cs typeface="Caveat"/>
              <a:sym typeface="Caveat"/>
            </a:endParaRPr>
          </a:p>
        </p:txBody>
      </p:sp>
      <p:pic>
        <p:nvPicPr>
          <p:cNvPr id="431" name="Google Shape;431;p65"/>
          <p:cNvPicPr preferRelativeResize="0"/>
          <p:nvPr/>
        </p:nvPicPr>
        <p:blipFill>
          <a:blip r:embed="rId3">
            <a:alphaModFix/>
          </a:blip>
          <a:stretch>
            <a:fillRect/>
          </a:stretch>
        </p:blipFill>
        <p:spPr>
          <a:xfrm>
            <a:off x="4390951" y="2218275"/>
            <a:ext cx="4363924" cy="1155800"/>
          </a:xfrm>
          <a:prstGeom prst="rect">
            <a:avLst/>
          </a:prstGeom>
          <a:noFill/>
          <a:ln>
            <a:noFill/>
          </a:ln>
        </p:spPr>
      </p:pic>
      <p:sp>
        <p:nvSpPr>
          <p:cNvPr id="432" name="Google Shape;432;p65"/>
          <p:cNvSpPr/>
          <p:nvPr/>
        </p:nvSpPr>
        <p:spPr>
          <a:xfrm rot="-2461886">
            <a:off x="8003133" y="1779425"/>
            <a:ext cx="1287334" cy="1151643"/>
          </a:xfrm>
          <a:prstGeom prst="leftArrow">
            <a:avLst>
              <a:gd name="adj1" fmla="val 69677"/>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Start a new course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66"/>
          <p:cNvPicPr preferRelativeResize="0"/>
          <p:nvPr/>
        </p:nvPicPr>
        <p:blipFill rotWithShape="1">
          <a:blip r:embed="rId3">
            <a:alphaModFix/>
          </a:blip>
          <a:srcRect l="8056" t="11221" r="17890"/>
          <a:stretch/>
        </p:blipFill>
        <p:spPr>
          <a:xfrm>
            <a:off x="851075" y="689670"/>
            <a:ext cx="3503000" cy="3294800"/>
          </a:xfrm>
          <a:prstGeom prst="rect">
            <a:avLst/>
          </a:prstGeom>
          <a:noFill/>
          <a:ln>
            <a:noFill/>
          </a:ln>
        </p:spPr>
      </p:pic>
      <p:pic>
        <p:nvPicPr>
          <p:cNvPr id="438" name="Google Shape;438;p66"/>
          <p:cNvPicPr preferRelativeResize="0"/>
          <p:nvPr/>
        </p:nvPicPr>
        <p:blipFill>
          <a:blip r:embed="rId4">
            <a:alphaModFix/>
          </a:blip>
          <a:stretch>
            <a:fillRect/>
          </a:stretch>
        </p:blipFill>
        <p:spPr>
          <a:xfrm>
            <a:off x="6302525" y="202650"/>
            <a:ext cx="2129500" cy="4940850"/>
          </a:xfrm>
          <a:prstGeom prst="rect">
            <a:avLst/>
          </a:prstGeom>
          <a:noFill/>
          <a:ln>
            <a:noFill/>
          </a:ln>
        </p:spPr>
      </p:pic>
      <p:sp>
        <p:nvSpPr>
          <p:cNvPr id="439" name="Google Shape;439;p66"/>
          <p:cNvSpPr txBox="1"/>
          <p:nvPr/>
        </p:nvSpPr>
        <p:spPr>
          <a:xfrm>
            <a:off x="0" y="3912900"/>
            <a:ext cx="64632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t>I chose art projects that use supplies students already have around the house.</a:t>
            </a:r>
            <a:endParaRPr sz="27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67"/>
          <p:cNvPicPr preferRelativeResize="0"/>
          <p:nvPr/>
        </p:nvPicPr>
        <p:blipFill>
          <a:blip r:embed="rId3">
            <a:alphaModFix/>
          </a:blip>
          <a:stretch>
            <a:fillRect/>
          </a:stretch>
        </p:blipFill>
        <p:spPr>
          <a:xfrm>
            <a:off x="152400" y="152400"/>
            <a:ext cx="8839201" cy="476962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68"/>
          <p:cNvPicPr preferRelativeResize="0"/>
          <p:nvPr/>
        </p:nvPicPr>
        <p:blipFill>
          <a:blip r:embed="rId3">
            <a:alphaModFix/>
          </a:blip>
          <a:stretch>
            <a:fillRect/>
          </a:stretch>
        </p:blipFill>
        <p:spPr>
          <a:xfrm>
            <a:off x="2175250" y="78400"/>
            <a:ext cx="6769209" cy="4838700"/>
          </a:xfrm>
          <a:prstGeom prst="rect">
            <a:avLst/>
          </a:prstGeom>
          <a:noFill/>
          <a:ln>
            <a:noFill/>
          </a:ln>
        </p:spPr>
      </p:pic>
      <p:sp>
        <p:nvSpPr>
          <p:cNvPr id="450" name="Google Shape;450;p68"/>
          <p:cNvSpPr txBox="1"/>
          <p:nvPr/>
        </p:nvSpPr>
        <p:spPr>
          <a:xfrm>
            <a:off x="172700" y="61650"/>
            <a:ext cx="3873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t>Getting Started: </a:t>
            </a:r>
            <a:endParaRPr sz="2900" b="1"/>
          </a:p>
        </p:txBody>
      </p:sp>
      <p:sp>
        <p:nvSpPr>
          <p:cNvPr id="451" name="Google Shape;451;p68"/>
          <p:cNvSpPr txBox="1"/>
          <p:nvPr/>
        </p:nvSpPr>
        <p:spPr>
          <a:xfrm>
            <a:off x="246700" y="1911850"/>
            <a:ext cx="204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452" name="Google Shape;452;p68"/>
          <p:cNvPicPr preferRelativeResize="0"/>
          <p:nvPr/>
        </p:nvPicPr>
        <p:blipFill>
          <a:blip r:embed="rId4">
            <a:alphaModFix/>
          </a:blip>
          <a:stretch>
            <a:fillRect/>
          </a:stretch>
        </p:blipFill>
        <p:spPr>
          <a:xfrm>
            <a:off x="344338" y="3531050"/>
            <a:ext cx="1852225" cy="1037250"/>
          </a:xfrm>
          <a:prstGeom prst="rect">
            <a:avLst/>
          </a:prstGeom>
          <a:noFill/>
          <a:ln>
            <a:noFill/>
          </a:ln>
        </p:spPr>
      </p:pic>
      <p:sp>
        <p:nvSpPr>
          <p:cNvPr id="453" name="Google Shape;453;p68"/>
          <p:cNvSpPr/>
          <p:nvPr/>
        </p:nvSpPr>
        <p:spPr>
          <a:xfrm>
            <a:off x="407050" y="1837850"/>
            <a:ext cx="3021900" cy="1473900"/>
          </a:xfrm>
          <a:prstGeom prst="cloudCallout">
            <a:avLst>
              <a:gd name="adj1" fmla="val -20833"/>
              <a:gd name="adj2" fmla="val 6250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b="1">
                <a:solidFill>
                  <a:schemeClr val="dk1"/>
                </a:solidFill>
              </a:rPr>
              <a:t>Help! I don’t know what your expectations are for the class? </a:t>
            </a:r>
            <a:endParaRPr sz="16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69"/>
          <p:cNvPicPr preferRelativeResize="0"/>
          <p:nvPr/>
        </p:nvPicPr>
        <p:blipFill>
          <a:blip r:embed="rId3">
            <a:alphaModFix/>
          </a:blip>
          <a:stretch>
            <a:fillRect/>
          </a:stretch>
        </p:blipFill>
        <p:spPr>
          <a:xfrm>
            <a:off x="152400" y="152400"/>
            <a:ext cx="8220075" cy="2914650"/>
          </a:xfrm>
          <a:prstGeom prst="rect">
            <a:avLst/>
          </a:prstGeom>
          <a:noFill/>
          <a:ln>
            <a:noFill/>
          </a:ln>
        </p:spPr>
      </p:pic>
      <p:sp>
        <p:nvSpPr>
          <p:cNvPr id="459" name="Google Shape;459;p69"/>
          <p:cNvSpPr/>
          <p:nvPr/>
        </p:nvSpPr>
        <p:spPr>
          <a:xfrm>
            <a:off x="1104788" y="2368225"/>
            <a:ext cx="6315300" cy="25164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t>Many of my students have never been to a museum of art.  I wanted to incorporate a virtual field trip to an art museum, along with a writing component, as part of the requirements for credit in this class. </a:t>
            </a:r>
            <a:endParaRPr sz="27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70"/>
          <p:cNvPicPr preferRelativeResize="0"/>
          <p:nvPr/>
        </p:nvPicPr>
        <p:blipFill>
          <a:blip r:embed="rId3">
            <a:alphaModFix/>
          </a:blip>
          <a:stretch>
            <a:fillRect/>
          </a:stretch>
        </p:blipFill>
        <p:spPr>
          <a:xfrm>
            <a:off x="152400" y="152400"/>
            <a:ext cx="7924800" cy="48101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71"/>
          <p:cNvPicPr preferRelativeResize="0"/>
          <p:nvPr/>
        </p:nvPicPr>
        <p:blipFill>
          <a:blip r:embed="rId3">
            <a:alphaModFix/>
          </a:blip>
          <a:stretch>
            <a:fillRect/>
          </a:stretch>
        </p:blipFill>
        <p:spPr>
          <a:xfrm>
            <a:off x="3754100" y="164725"/>
            <a:ext cx="5076825" cy="4648200"/>
          </a:xfrm>
          <a:prstGeom prst="rect">
            <a:avLst/>
          </a:prstGeom>
          <a:noFill/>
          <a:ln>
            <a:noFill/>
          </a:ln>
        </p:spPr>
      </p:pic>
      <p:sp>
        <p:nvSpPr>
          <p:cNvPr id="470" name="Google Shape;470;p71"/>
          <p:cNvSpPr txBox="1"/>
          <p:nvPr/>
        </p:nvSpPr>
        <p:spPr>
          <a:xfrm>
            <a:off x="419375" y="401400"/>
            <a:ext cx="35814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t>I researched what “art experts” considered to be the most </a:t>
            </a:r>
            <a:r>
              <a:rPr lang="en" sz="3000" b="1"/>
              <a:t>famous paintings</a:t>
            </a:r>
            <a:r>
              <a:rPr lang="en" sz="3000"/>
              <a:t>, then I assigned my students to study and write about them. </a:t>
            </a:r>
            <a:endParaRPr sz="3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p:nvPr/>
        </p:nvSpPr>
        <p:spPr>
          <a:xfrm>
            <a:off x="242875" y="1271600"/>
            <a:ext cx="8829600" cy="2786100"/>
          </a:xfrm>
          <a:prstGeom prst="rect">
            <a:avLst/>
          </a:prstGeom>
          <a:noFill/>
          <a:ln>
            <a:noFill/>
          </a:ln>
        </p:spPr>
        <p:txBody>
          <a:bodyPr spcFirstLastPara="1" wrap="square" lIns="91425" tIns="91425" rIns="91425" bIns="91425" anchor="t" anchorCtr="0">
            <a:spAutoFit/>
          </a:bodyPr>
          <a:lstStyle/>
          <a:p>
            <a:pPr marL="457200" lvl="0" indent="-419100" algn="l" rtl="0">
              <a:spcBef>
                <a:spcPts val="0"/>
              </a:spcBef>
              <a:spcAft>
                <a:spcPts val="0"/>
              </a:spcAft>
              <a:buClr>
                <a:schemeClr val="dk1"/>
              </a:buClr>
              <a:buSzPts val="3000"/>
              <a:buChar char="●"/>
            </a:pPr>
            <a:r>
              <a:rPr lang="en" sz="3000">
                <a:solidFill>
                  <a:schemeClr val="dk1"/>
                </a:solidFill>
              </a:rPr>
              <a:t>What’s available on Commons to fit your needs.</a:t>
            </a:r>
            <a:endParaRPr sz="3000">
              <a:solidFill>
                <a:schemeClr val="dk1"/>
              </a:solidFill>
            </a:endParaRPr>
          </a:p>
          <a:p>
            <a:pPr marL="457200" lvl="0" indent="-419100" algn="l" rtl="0">
              <a:spcBef>
                <a:spcPts val="0"/>
              </a:spcBef>
              <a:spcAft>
                <a:spcPts val="0"/>
              </a:spcAft>
              <a:buClr>
                <a:schemeClr val="dk1"/>
              </a:buClr>
              <a:buSzPts val="3000"/>
              <a:buChar char="●"/>
            </a:pPr>
            <a:r>
              <a:rPr lang="en" sz="3000">
                <a:solidFill>
                  <a:schemeClr val="dk1"/>
                </a:solidFill>
              </a:rPr>
              <a:t>Upload independent study packets on Canvas. </a:t>
            </a:r>
            <a:endParaRPr sz="3000">
              <a:solidFill>
                <a:schemeClr val="dk1"/>
              </a:solidFill>
            </a:endParaRPr>
          </a:p>
          <a:p>
            <a:pPr marL="457200" lvl="0" indent="-419100" algn="l" rtl="0">
              <a:spcBef>
                <a:spcPts val="0"/>
              </a:spcBef>
              <a:spcAft>
                <a:spcPts val="0"/>
              </a:spcAft>
              <a:buClr>
                <a:schemeClr val="dk1"/>
              </a:buClr>
              <a:buSzPts val="3000"/>
              <a:buChar char="●"/>
            </a:pPr>
            <a:r>
              <a:rPr lang="en" sz="3000">
                <a:solidFill>
                  <a:schemeClr val="dk1"/>
                </a:solidFill>
              </a:rPr>
              <a:t>Create an original course for students</a:t>
            </a:r>
            <a:endParaRPr sz="3000">
              <a:solidFill>
                <a:schemeClr val="dk1"/>
              </a:solidFill>
            </a:endParaRPr>
          </a:p>
          <a:p>
            <a:pPr marL="457200" lvl="0" indent="0" algn="l" rtl="0">
              <a:spcBef>
                <a:spcPts val="0"/>
              </a:spcBef>
              <a:spcAft>
                <a:spcPts val="0"/>
              </a:spcAft>
              <a:buNone/>
            </a:pPr>
            <a:r>
              <a:rPr lang="en" sz="3000">
                <a:solidFill>
                  <a:schemeClr val="dk1"/>
                </a:solidFill>
              </a:rPr>
              <a:t> using Canvas.</a:t>
            </a:r>
            <a:endParaRPr sz="3000">
              <a:solidFill>
                <a:schemeClr val="dk1"/>
              </a:solidFill>
            </a:endParaRPr>
          </a:p>
          <a:p>
            <a:pPr marL="0" lvl="0" indent="0" algn="l" rtl="0">
              <a:spcBef>
                <a:spcPts val="0"/>
              </a:spcBef>
              <a:spcAft>
                <a:spcPts val="0"/>
              </a:spcAft>
              <a:buNone/>
            </a:pPr>
            <a:endParaRPr sz="3000">
              <a:solidFill>
                <a:schemeClr val="dk1"/>
              </a:solidFill>
            </a:endParaRPr>
          </a:p>
          <a:p>
            <a:pPr marL="0" lvl="0" indent="0" algn="l" rtl="0">
              <a:spcBef>
                <a:spcPts val="0"/>
              </a:spcBef>
              <a:spcAft>
                <a:spcPts val="0"/>
              </a:spcAft>
              <a:buNone/>
            </a:pPr>
            <a:r>
              <a:rPr lang="en" sz="1900">
                <a:solidFill>
                  <a:schemeClr val="dk1"/>
                </a:solidFill>
                <a:latin typeface="Shadows Into Light"/>
                <a:ea typeface="Shadows Into Light"/>
                <a:cs typeface="Shadows Into Light"/>
                <a:sym typeface="Shadows Into Light"/>
              </a:rPr>
              <a:t>                     I knew the pandemic couldn’t last forever, right? </a:t>
            </a:r>
            <a:endParaRPr sz="3000">
              <a:solidFill>
                <a:schemeClr val="dk1"/>
              </a:solidFill>
            </a:endParaRPr>
          </a:p>
        </p:txBody>
      </p:sp>
      <p:sp>
        <p:nvSpPr>
          <p:cNvPr id="85" name="Google Shape;85;p18"/>
          <p:cNvSpPr txBox="1"/>
          <p:nvPr/>
        </p:nvSpPr>
        <p:spPr>
          <a:xfrm>
            <a:off x="114300" y="2571750"/>
            <a:ext cx="8958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endParaRPr>
          </a:p>
        </p:txBody>
      </p:sp>
      <p:sp>
        <p:nvSpPr>
          <p:cNvPr id="86" name="Google Shape;86;p18"/>
          <p:cNvSpPr txBox="1"/>
          <p:nvPr/>
        </p:nvSpPr>
        <p:spPr>
          <a:xfrm>
            <a:off x="0" y="0"/>
            <a:ext cx="9144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p>
        </p:txBody>
      </p:sp>
      <p:sp>
        <p:nvSpPr>
          <p:cNvPr id="87" name="Google Shape;87;p18"/>
          <p:cNvSpPr txBox="1"/>
          <p:nvPr/>
        </p:nvSpPr>
        <p:spPr>
          <a:xfrm>
            <a:off x="428625" y="128600"/>
            <a:ext cx="8186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600"/>
          </a:p>
        </p:txBody>
      </p:sp>
      <p:sp>
        <p:nvSpPr>
          <p:cNvPr id="88" name="Google Shape;88;p18"/>
          <p:cNvSpPr txBox="1"/>
          <p:nvPr/>
        </p:nvSpPr>
        <p:spPr>
          <a:xfrm>
            <a:off x="924450" y="0"/>
            <a:ext cx="73380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200">
                <a:latin typeface="Caveat"/>
                <a:ea typeface="Caveat"/>
                <a:cs typeface="Caveat"/>
                <a:sym typeface="Caveat"/>
              </a:rPr>
              <a:t>My Purpose today is: </a:t>
            </a:r>
            <a:endParaRPr sz="7200">
              <a:latin typeface="Caveat"/>
              <a:ea typeface="Caveat"/>
              <a:cs typeface="Caveat"/>
              <a:sym typeface="Caveat"/>
            </a:endParaRPr>
          </a:p>
        </p:txBody>
      </p:sp>
      <p:pic>
        <p:nvPicPr>
          <p:cNvPr id="89" name="Google Shape;89;p18"/>
          <p:cNvPicPr preferRelativeResize="0"/>
          <p:nvPr/>
        </p:nvPicPr>
        <p:blipFill>
          <a:blip r:embed="rId3">
            <a:alphaModFix/>
          </a:blip>
          <a:stretch>
            <a:fillRect/>
          </a:stretch>
        </p:blipFill>
        <p:spPr>
          <a:xfrm>
            <a:off x="6973727" y="2771775"/>
            <a:ext cx="1954525" cy="2286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474"/>
        <p:cNvGrpSpPr/>
        <p:nvPr/>
      </p:nvGrpSpPr>
      <p:grpSpPr>
        <a:xfrm>
          <a:off x="0" y="0"/>
          <a:ext cx="0" cy="0"/>
          <a:chOff x="0" y="0"/>
          <a:chExt cx="0" cy="0"/>
        </a:xfrm>
      </p:grpSpPr>
      <p:pic>
        <p:nvPicPr>
          <p:cNvPr id="475" name="Google Shape;475;p72"/>
          <p:cNvPicPr preferRelativeResize="0"/>
          <p:nvPr/>
        </p:nvPicPr>
        <p:blipFill rotWithShape="1">
          <a:blip r:embed="rId3">
            <a:alphaModFix/>
          </a:blip>
          <a:srcRect l="2601" t="3735" r="3138"/>
          <a:stretch/>
        </p:blipFill>
        <p:spPr>
          <a:xfrm>
            <a:off x="394700" y="271350"/>
            <a:ext cx="6093274" cy="4658075"/>
          </a:xfrm>
          <a:prstGeom prst="rect">
            <a:avLst/>
          </a:prstGeom>
          <a:noFill/>
          <a:ln>
            <a:noFill/>
          </a:ln>
        </p:spPr>
      </p:pic>
      <p:sp>
        <p:nvSpPr>
          <p:cNvPr id="476" name="Google Shape;476;p72"/>
          <p:cNvSpPr txBox="1"/>
          <p:nvPr/>
        </p:nvSpPr>
        <p:spPr>
          <a:xfrm>
            <a:off x="6691150" y="817050"/>
            <a:ext cx="23049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This was the first student to complete my art class! </a:t>
            </a:r>
            <a:endParaRPr sz="36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73"/>
          <p:cNvPicPr preferRelativeResize="0"/>
          <p:nvPr/>
        </p:nvPicPr>
        <p:blipFill>
          <a:blip r:embed="rId3">
            <a:alphaModFix/>
          </a:blip>
          <a:stretch>
            <a:fillRect/>
          </a:stretch>
        </p:blipFill>
        <p:spPr>
          <a:xfrm>
            <a:off x="695125" y="534775"/>
            <a:ext cx="7648575" cy="3486150"/>
          </a:xfrm>
          <a:prstGeom prst="rect">
            <a:avLst/>
          </a:prstGeom>
          <a:noFill/>
          <a:ln>
            <a:noFill/>
          </a:ln>
        </p:spPr>
      </p:pic>
      <p:sp>
        <p:nvSpPr>
          <p:cNvPr id="482" name="Google Shape;482;p73"/>
          <p:cNvSpPr txBox="1"/>
          <p:nvPr/>
        </p:nvSpPr>
        <p:spPr>
          <a:xfrm>
            <a:off x="401625" y="181375"/>
            <a:ext cx="4366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t>7 Elements of Art: </a:t>
            </a:r>
            <a:endParaRPr sz="30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74"/>
          <p:cNvPicPr preferRelativeResize="0"/>
          <p:nvPr/>
        </p:nvPicPr>
        <p:blipFill>
          <a:blip r:embed="rId3">
            <a:alphaModFix/>
          </a:blip>
          <a:stretch>
            <a:fillRect/>
          </a:stretch>
        </p:blipFill>
        <p:spPr>
          <a:xfrm>
            <a:off x="714375" y="814388"/>
            <a:ext cx="7715250" cy="3514725"/>
          </a:xfrm>
          <a:prstGeom prst="rect">
            <a:avLst/>
          </a:prstGeom>
          <a:noFill/>
          <a:ln>
            <a:noFill/>
          </a:ln>
        </p:spPr>
      </p:pic>
      <p:sp>
        <p:nvSpPr>
          <p:cNvPr id="488" name="Google Shape;488;p74"/>
          <p:cNvSpPr txBox="1"/>
          <p:nvPr/>
        </p:nvSpPr>
        <p:spPr>
          <a:xfrm>
            <a:off x="272075" y="207300"/>
            <a:ext cx="4741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t>8 Principles of Art:</a:t>
            </a:r>
            <a:endParaRPr sz="30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5"/>
          <p:cNvSpPr txBox="1"/>
          <p:nvPr/>
        </p:nvSpPr>
        <p:spPr>
          <a:xfrm>
            <a:off x="345375" y="271350"/>
            <a:ext cx="44529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There are a total of 15 art lessons.  Students are required to turn in 12 of them.  One project must be a </a:t>
            </a:r>
            <a:r>
              <a:rPr lang="en" sz="3600" b="1"/>
              <a:t>self-portrait</a:t>
            </a:r>
            <a:r>
              <a:rPr lang="en" sz="3600"/>
              <a:t>. </a:t>
            </a:r>
            <a:endParaRPr sz="3600"/>
          </a:p>
        </p:txBody>
      </p:sp>
      <p:pic>
        <p:nvPicPr>
          <p:cNvPr id="494" name="Google Shape;494;p75"/>
          <p:cNvPicPr preferRelativeResize="0"/>
          <p:nvPr/>
        </p:nvPicPr>
        <p:blipFill>
          <a:blip r:embed="rId3">
            <a:alphaModFix/>
          </a:blip>
          <a:stretch>
            <a:fillRect/>
          </a:stretch>
        </p:blipFill>
        <p:spPr>
          <a:xfrm>
            <a:off x="4950675" y="152400"/>
            <a:ext cx="3981061" cy="483870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76"/>
          <p:cNvPicPr preferRelativeResize="0"/>
          <p:nvPr/>
        </p:nvPicPr>
        <p:blipFill>
          <a:blip r:embed="rId3">
            <a:alphaModFix/>
          </a:blip>
          <a:stretch>
            <a:fillRect/>
          </a:stretch>
        </p:blipFill>
        <p:spPr>
          <a:xfrm>
            <a:off x="152400" y="152400"/>
            <a:ext cx="7200900" cy="2914650"/>
          </a:xfrm>
          <a:prstGeom prst="rect">
            <a:avLst/>
          </a:prstGeom>
          <a:noFill/>
          <a:ln>
            <a:noFill/>
          </a:ln>
        </p:spPr>
      </p:pic>
      <p:sp>
        <p:nvSpPr>
          <p:cNvPr id="500" name="Google Shape;500;p76"/>
          <p:cNvSpPr txBox="1"/>
          <p:nvPr/>
        </p:nvSpPr>
        <p:spPr>
          <a:xfrm>
            <a:off x="2676600" y="2318900"/>
            <a:ext cx="5859000" cy="2539800"/>
          </a:xfrm>
          <a:prstGeom prst="rect">
            <a:avLst/>
          </a:prstGeom>
          <a:noFill/>
          <a:ln w="76200" cap="flat" cmpd="sng">
            <a:solidFill>
              <a:srgbClr val="FFD966"/>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5100"/>
              <a:t>Each art lesson video is about 3 minutes long.</a:t>
            </a:r>
            <a:endParaRPr sz="51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77"/>
          <p:cNvPicPr preferRelativeResize="0"/>
          <p:nvPr/>
        </p:nvPicPr>
        <p:blipFill>
          <a:blip r:embed="rId3">
            <a:alphaModFix/>
          </a:blip>
          <a:stretch>
            <a:fillRect/>
          </a:stretch>
        </p:blipFill>
        <p:spPr>
          <a:xfrm>
            <a:off x="152400" y="152400"/>
            <a:ext cx="5791200" cy="4048125"/>
          </a:xfrm>
          <a:prstGeom prst="rect">
            <a:avLst/>
          </a:prstGeom>
          <a:noFill/>
          <a:ln>
            <a:noFill/>
          </a:ln>
        </p:spPr>
      </p:pic>
      <p:sp>
        <p:nvSpPr>
          <p:cNvPr id="506" name="Google Shape;506;p77"/>
          <p:cNvSpPr txBox="1"/>
          <p:nvPr/>
        </p:nvSpPr>
        <p:spPr>
          <a:xfrm>
            <a:off x="5069525" y="1036100"/>
            <a:ext cx="3852600" cy="3509400"/>
          </a:xfrm>
          <a:prstGeom prst="rect">
            <a:avLst/>
          </a:prstGeom>
          <a:noFill/>
          <a:ln w="7620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t>Only this one is required, the others are the challenge lesson or example pieces.</a:t>
            </a:r>
            <a:endParaRPr sz="3600" b="1"/>
          </a:p>
        </p:txBody>
      </p:sp>
      <p:sp>
        <p:nvSpPr>
          <p:cNvPr id="507" name="Google Shape;507;p77"/>
          <p:cNvSpPr/>
          <p:nvPr/>
        </p:nvSpPr>
        <p:spPr>
          <a:xfrm>
            <a:off x="2639700" y="1239425"/>
            <a:ext cx="2701200" cy="1431000"/>
          </a:xfrm>
          <a:prstGeom prst="left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78"/>
          <p:cNvPicPr preferRelativeResize="0"/>
          <p:nvPr/>
        </p:nvPicPr>
        <p:blipFill>
          <a:blip r:embed="rId3">
            <a:alphaModFix/>
          </a:blip>
          <a:stretch>
            <a:fillRect/>
          </a:stretch>
        </p:blipFill>
        <p:spPr>
          <a:xfrm>
            <a:off x="238725" y="337400"/>
            <a:ext cx="6213650" cy="4275725"/>
          </a:xfrm>
          <a:prstGeom prst="rect">
            <a:avLst/>
          </a:prstGeom>
          <a:noFill/>
          <a:ln>
            <a:noFill/>
          </a:ln>
        </p:spPr>
      </p:pic>
      <p:pic>
        <p:nvPicPr>
          <p:cNvPr id="513" name="Google Shape;513;p78"/>
          <p:cNvPicPr preferRelativeResize="0"/>
          <p:nvPr/>
        </p:nvPicPr>
        <p:blipFill>
          <a:blip r:embed="rId4">
            <a:alphaModFix/>
          </a:blip>
          <a:stretch>
            <a:fillRect/>
          </a:stretch>
        </p:blipFill>
        <p:spPr>
          <a:xfrm>
            <a:off x="6323650" y="179913"/>
            <a:ext cx="2248850" cy="47836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9"/>
          <p:cNvSpPr txBox="1"/>
          <p:nvPr/>
        </p:nvSpPr>
        <p:spPr>
          <a:xfrm>
            <a:off x="427550" y="401625"/>
            <a:ext cx="8006700" cy="4617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600">
                <a:latin typeface="Caveat"/>
                <a:ea typeface="Caveat"/>
                <a:cs typeface="Caveat"/>
                <a:sym typeface="Caveat"/>
              </a:rPr>
              <a:t>Most students have LOVED doing the art projects!</a:t>
            </a:r>
            <a:endParaRPr sz="9600">
              <a:latin typeface="Caveat"/>
              <a:ea typeface="Caveat"/>
              <a:cs typeface="Caveat"/>
              <a:sym typeface="Cavea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0"/>
          <p:cNvSpPr txBox="1"/>
          <p:nvPr/>
        </p:nvSpPr>
        <p:spPr>
          <a:xfrm>
            <a:off x="205500" y="370000"/>
            <a:ext cx="87330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100" b="1">
                <a:latin typeface="Shadows Into Light"/>
                <a:ea typeface="Shadows Into Light"/>
                <a:cs typeface="Shadows Into Light"/>
                <a:sym typeface="Shadows Into Light"/>
              </a:rPr>
              <a:t>Time to wrap it up!</a:t>
            </a:r>
            <a:endParaRPr sz="9100" b="1">
              <a:latin typeface="Shadows Into Light"/>
              <a:ea typeface="Shadows Into Light"/>
              <a:cs typeface="Shadows Into Light"/>
              <a:sym typeface="Shadows Into Light"/>
            </a:endParaRPr>
          </a:p>
        </p:txBody>
      </p:sp>
      <p:pic>
        <p:nvPicPr>
          <p:cNvPr id="524" name="Google Shape;524;p80"/>
          <p:cNvPicPr preferRelativeResize="0"/>
          <p:nvPr/>
        </p:nvPicPr>
        <p:blipFill>
          <a:blip r:embed="rId3">
            <a:alphaModFix/>
          </a:blip>
          <a:stretch>
            <a:fillRect/>
          </a:stretch>
        </p:blipFill>
        <p:spPr>
          <a:xfrm>
            <a:off x="2175113" y="1955500"/>
            <a:ext cx="4497725" cy="31449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1"/>
          <p:cNvSpPr txBox="1"/>
          <p:nvPr/>
        </p:nvSpPr>
        <p:spPr>
          <a:xfrm>
            <a:off x="123350" y="354725"/>
            <a:ext cx="8782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200">
                <a:latin typeface="Caveat"/>
                <a:ea typeface="Caveat"/>
                <a:cs typeface="Caveat"/>
                <a:sym typeface="Caveat"/>
              </a:rPr>
              <a:t>How students benefit: </a:t>
            </a:r>
            <a:endParaRPr sz="7200">
              <a:latin typeface="Caveat"/>
              <a:ea typeface="Caveat"/>
              <a:cs typeface="Caveat"/>
              <a:sym typeface="Caveat"/>
            </a:endParaRPr>
          </a:p>
        </p:txBody>
      </p:sp>
      <p:pic>
        <p:nvPicPr>
          <p:cNvPr id="530" name="Google Shape;530;p81"/>
          <p:cNvPicPr preferRelativeResize="0"/>
          <p:nvPr/>
        </p:nvPicPr>
        <p:blipFill>
          <a:blip r:embed="rId3">
            <a:alphaModFix/>
          </a:blip>
          <a:stretch>
            <a:fillRect/>
          </a:stretch>
        </p:blipFill>
        <p:spPr>
          <a:xfrm>
            <a:off x="852025" y="1761250"/>
            <a:ext cx="4419600" cy="2841171"/>
          </a:xfrm>
          <a:prstGeom prst="rect">
            <a:avLst/>
          </a:prstGeom>
          <a:noFill/>
          <a:ln>
            <a:noFill/>
          </a:ln>
        </p:spPr>
      </p:pic>
      <p:sp>
        <p:nvSpPr>
          <p:cNvPr id="531" name="Google Shape;531;p81"/>
          <p:cNvSpPr txBox="1"/>
          <p:nvPr/>
        </p:nvSpPr>
        <p:spPr>
          <a:xfrm>
            <a:off x="5363750" y="1943375"/>
            <a:ext cx="37185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a:t>Instant feedback on quizzes</a:t>
            </a:r>
            <a:endParaRPr sz="1800"/>
          </a:p>
          <a:p>
            <a:pPr marL="457200" lvl="0" indent="-342900" algn="l" rtl="0">
              <a:spcBef>
                <a:spcPts val="0"/>
              </a:spcBef>
              <a:spcAft>
                <a:spcPts val="0"/>
              </a:spcAft>
              <a:buSzPts val="1800"/>
              <a:buChar char="●"/>
            </a:pPr>
            <a:r>
              <a:rPr lang="en" sz="1800"/>
              <a:t>Stay better informed </a:t>
            </a:r>
            <a:endParaRPr sz="1800"/>
          </a:p>
          <a:p>
            <a:pPr marL="457200" lvl="0" indent="-342900" algn="l" rtl="0">
              <a:spcBef>
                <a:spcPts val="0"/>
              </a:spcBef>
              <a:spcAft>
                <a:spcPts val="0"/>
              </a:spcAft>
              <a:buSzPts val="1800"/>
              <a:buChar char="●"/>
            </a:pPr>
            <a:r>
              <a:rPr lang="en" sz="1800"/>
              <a:t>Handy class schedule</a:t>
            </a:r>
            <a:endParaRPr sz="1800"/>
          </a:p>
          <a:p>
            <a:pPr marL="457200" lvl="0" indent="-342900" algn="l" rtl="0">
              <a:spcBef>
                <a:spcPts val="0"/>
              </a:spcBef>
              <a:spcAft>
                <a:spcPts val="0"/>
              </a:spcAft>
              <a:buSzPts val="1800"/>
              <a:buChar char="●"/>
            </a:pPr>
            <a:r>
              <a:rPr lang="en" sz="1800"/>
              <a:t>Many courses available</a:t>
            </a:r>
            <a:endParaRPr sz="1800"/>
          </a:p>
          <a:p>
            <a:pPr marL="457200" lvl="0" indent="-342900" algn="l" rtl="0">
              <a:spcBef>
                <a:spcPts val="0"/>
              </a:spcBef>
              <a:spcAft>
                <a:spcPts val="0"/>
              </a:spcAft>
              <a:buSzPts val="1800"/>
              <a:buChar char="●"/>
            </a:pPr>
            <a:r>
              <a:rPr lang="en" sz="1800"/>
              <a:t>Accessible 24/7</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p:nvPr/>
        </p:nvSpPr>
        <p:spPr>
          <a:xfrm>
            <a:off x="94500" y="0"/>
            <a:ext cx="8955000" cy="12930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en" sz="3600"/>
              <a:t>How to find courses on Commons, and then use them in your class: </a:t>
            </a:r>
            <a:endParaRPr sz="3600"/>
          </a:p>
        </p:txBody>
      </p:sp>
      <p:pic>
        <p:nvPicPr>
          <p:cNvPr id="95" name="Google Shape;95;p19"/>
          <p:cNvPicPr preferRelativeResize="0"/>
          <p:nvPr/>
        </p:nvPicPr>
        <p:blipFill>
          <a:blip r:embed="rId3">
            <a:alphaModFix/>
          </a:blip>
          <a:stretch>
            <a:fillRect/>
          </a:stretch>
        </p:blipFill>
        <p:spPr>
          <a:xfrm>
            <a:off x="2866000" y="1404000"/>
            <a:ext cx="4293375" cy="3434700"/>
          </a:xfrm>
          <a:prstGeom prst="rect">
            <a:avLst/>
          </a:prstGeom>
          <a:noFill/>
          <a:ln>
            <a:noFill/>
          </a:ln>
        </p:spPr>
      </p:pic>
      <p:sp>
        <p:nvSpPr>
          <p:cNvPr id="96" name="Google Shape;96;p19"/>
          <p:cNvSpPr/>
          <p:nvPr/>
        </p:nvSpPr>
        <p:spPr>
          <a:xfrm>
            <a:off x="0" y="0"/>
            <a:ext cx="875700" cy="826500"/>
          </a:xfrm>
          <a:prstGeom prst="star7">
            <a:avLst>
              <a:gd name="adj" fmla="val 34601"/>
              <a:gd name="hf" fmla="val 102572"/>
              <a:gd name="vf" fmla="val 105210"/>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000"/>
              <a:t>1</a:t>
            </a:r>
            <a:endParaRPr sz="40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2"/>
          <p:cNvSpPr txBox="1"/>
          <p:nvPr/>
        </p:nvSpPr>
        <p:spPr>
          <a:xfrm>
            <a:off x="172675" y="0"/>
            <a:ext cx="88569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chemeClr val="dk1"/>
                </a:solidFill>
              </a:rPr>
              <a:t>Self check quizzes and tests are great </a:t>
            </a:r>
            <a:r>
              <a:rPr lang="en" sz="3600" b="1">
                <a:solidFill>
                  <a:schemeClr val="dk1"/>
                </a:solidFill>
              </a:rPr>
              <a:t>instant feedback</a:t>
            </a:r>
            <a:r>
              <a:rPr lang="en" sz="3600">
                <a:solidFill>
                  <a:schemeClr val="dk1"/>
                </a:solidFill>
              </a:rPr>
              <a:t>.  If the self-check quizzes have any short answer questions, the students answer those and then they are sent to my computer for grading. </a:t>
            </a:r>
            <a:endParaRPr sz="3600"/>
          </a:p>
        </p:txBody>
      </p:sp>
      <p:pic>
        <p:nvPicPr>
          <p:cNvPr id="537" name="Google Shape;537;p82"/>
          <p:cNvPicPr preferRelativeResize="0"/>
          <p:nvPr/>
        </p:nvPicPr>
        <p:blipFill>
          <a:blip r:embed="rId3">
            <a:alphaModFix/>
          </a:blip>
          <a:stretch>
            <a:fillRect/>
          </a:stretch>
        </p:blipFill>
        <p:spPr>
          <a:xfrm>
            <a:off x="2545300" y="2885700"/>
            <a:ext cx="3766799" cy="18834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3"/>
          <p:cNvSpPr txBox="1"/>
          <p:nvPr/>
        </p:nvSpPr>
        <p:spPr>
          <a:xfrm>
            <a:off x="0" y="0"/>
            <a:ext cx="90582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chemeClr val="dk1"/>
                </a:solidFill>
              </a:rPr>
              <a:t>   Perfect if students miss a day.  This helps them stay in the loop. </a:t>
            </a:r>
            <a:endParaRPr sz="3600">
              <a:solidFill>
                <a:schemeClr val="dk1"/>
              </a:solidFill>
            </a:endParaRPr>
          </a:p>
          <a:p>
            <a:pPr marL="0" lvl="0" indent="0" algn="l" rtl="0">
              <a:spcBef>
                <a:spcPts val="0"/>
              </a:spcBef>
              <a:spcAft>
                <a:spcPts val="0"/>
              </a:spcAft>
              <a:buNone/>
            </a:pPr>
            <a:r>
              <a:rPr lang="en" sz="3600">
                <a:solidFill>
                  <a:schemeClr val="dk1"/>
                </a:solidFill>
              </a:rPr>
              <a:t>   All components of the lesson are right there, easy to find. </a:t>
            </a:r>
            <a:endParaRPr sz="3600"/>
          </a:p>
        </p:txBody>
      </p:sp>
      <p:pic>
        <p:nvPicPr>
          <p:cNvPr id="543" name="Google Shape;543;p83"/>
          <p:cNvPicPr preferRelativeResize="0"/>
          <p:nvPr/>
        </p:nvPicPr>
        <p:blipFill>
          <a:blip r:embed="rId3">
            <a:alphaModFix/>
          </a:blip>
          <a:stretch>
            <a:fillRect/>
          </a:stretch>
        </p:blipFill>
        <p:spPr>
          <a:xfrm>
            <a:off x="2888638" y="2401200"/>
            <a:ext cx="3280925" cy="24575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4"/>
          <p:cNvSpPr txBox="1"/>
          <p:nvPr/>
        </p:nvSpPr>
        <p:spPr>
          <a:xfrm>
            <a:off x="354725" y="197350"/>
            <a:ext cx="8550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t>How Canvas benefits me as a teacher: </a:t>
            </a:r>
            <a:endParaRPr sz="3600"/>
          </a:p>
        </p:txBody>
      </p:sp>
      <p:pic>
        <p:nvPicPr>
          <p:cNvPr id="549" name="Google Shape;549;p84"/>
          <p:cNvPicPr preferRelativeResize="0"/>
          <p:nvPr/>
        </p:nvPicPr>
        <p:blipFill>
          <a:blip r:embed="rId3">
            <a:alphaModFix/>
          </a:blip>
          <a:stretch>
            <a:fillRect/>
          </a:stretch>
        </p:blipFill>
        <p:spPr>
          <a:xfrm>
            <a:off x="570950" y="1490350"/>
            <a:ext cx="2709225" cy="2602750"/>
          </a:xfrm>
          <a:prstGeom prst="rect">
            <a:avLst/>
          </a:prstGeom>
          <a:noFill/>
          <a:ln>
            <a:noFill/>
          </a:ln>
        </p:spPr>
      </p:pic>
      <p:sp>
        <p:nvSpPr>
          <p:cNvPr id="550" name="Google Shape;550;p84"/>
          <p:cNvSpPr txBox="1"/>
          <p:nvPr/>
        </p:nvSpPr>
        <p:spPr>
          <a:xfrm>
            <a:off x="3280175" y="1697300"/>
            <a:ext cx="5629200" cy="334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latin typeface="Caveat"/>
                <a:ea typeface="Caveat"/>
                <a:cs typeface="Caveat"/>
                <a:sym typeface="Caveat"/>
              </a:rPr>
              <a:t>This has helped me to create lessons that </a:t>
            </a:r>
            <a:r>
              <a:rPr lang="en" sz="4100" b="1">
                <a:latin typeface="Caveat"/>
                <a:ea typeface="Caveat"/>
                <a:cs typeface="Caveat"/>
                <a:sym typeface="Caveat"/>
              </a:rPr>
              <a:t>fit my students’ needs </a:t>
            </a:r>
            <a:r>
              <a:rPr lang="en" sz="4100">
                <a:latin typeface="Caveat"/>
                <a:ea typeface="Caveat"/>
                <a:cs typeface="Caveat"/>
                <a:sym typeface="Caveat"/>
              </a:rPr>
              <a:t>now, and will </a:t>
            </a:r>
            <a:r>
              <a:rPr lang="en" sz="4100" b="1">
                <a:latin typeface="Caveat"/>
                <a:ea typeface="Caveat"/>
                <a:cs typeface="Caveat"/>
                <a:sym typeface="Caveat"/>
              </a:rPr>
              <a:t>save time </a:t>
            </a:r>
            <a:r>
              <a:rPr lang="en" sz="4100">
                <a:latin typeface="Caveat"/>
                <a:ea typeface="Caveat"/>
                <a:cs typeface="Caveat"/>
                <a:sym typeface="Caveat"/>
              </a:rPr>
              <a:t>for me in the future!</a:t>
            </a:r>
            <a:endParaRPr sz="4100">
              <a:latin typeface="Caveat"/>
              <a:ea typeface="Caveat"/>
              <a:cs typeface="Caveat"/>
              <a:sym typeface="Caveat"/>
            </a:endParaRPr>
          </a:p>
          <a:p>
            <a:pPr marL="0" lvl="0" indent="0" algn="ctr" rtl="0">
              <a:spcBef>
                <a:spcPts val="0"/>
              </a:spcBef>
              <a:spcAft>
                <a:spcPts val="0"/>
              </a:spcAft>
              <a:buNone/>
            </a:pPr>
            <a:r>
              <a:rPr lang="en" sz="4100">
                <a:latin typeface="Caveat"/>
                <a:ea typeface="Caveat"/>
                <a:cs typeface="Caveat"/>
                <a:sym typeface="Caveat"/>
              </a:rPr>
              <a:t>It’s a win-win!</a:t>
            </a:r>
            <a:endParaRPr sz="4100">
              <a:latin typeface="Caveat"/>
              <a:ea typeface="Caveat"/>
              <a:cs typeface="Caveat"/>
              <a:sym typeface="Cavea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5"/>
          <p:cNvSpPr txBox="1"/>
          <p:nvPr/>
        </p:nvSpPr>
        <p:spPr>
          <a:xfrm>
            <a:off x="189175" y="212825"/>
            <a:ext cx="87261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Once the lessons are done, you can pass them around to other teachers.  </a:t>
            </a:r>
            <a:endParaRPr sz="3600"/>
          </a:p>
          <a:p>
            <a:pPr marL="0" lvl="0" indent="0" algn="l" rtl="0">
              <a:spcBef>
                <a:spcPts val="0"/>
              </a:spcBef>
              <a:spcAft>
                <a:spcPts val="0"/>
              </a:spcAft>
              <a:buNone/>
            </a:pPr>
            <a:endParaRPr sz="3600"/>
          </a:p>
          <a:p>
            <a:pPr marL="0" lvl="0" indent="0" algn="l" rtl="0">
              <a:spcBef>
                <a:spcPts val="0"/>
              </a:spcBef>
              <a:spcAft>
                <a:spcPts val="0"/>
              </a:spcAft>
              <a:buNone/>
            </a:pPr>
            <a:endParaRPr sz="3600"/>
          </a:p>
        </p:txBody>
      </p:sp>
      <p:pic>
        <p:nvPicPr>
          <p:cNvPr id="556" name="Google Shape;556;p85"/>
          <p:cNvPicPr preferRelativeResize="0"/>
          <p:nvPr/>
        </p:nvPicPr>
        <p:blipFill>
          <a:blip r:embed="rId3">
            <a:alphaModFix/>
          </a:blip>
          <a:stretch>
            <a:fillRect/>
          </a:stretch>
        </p:blipFill>
        <p:spPr>
          <a:xfrm>
            <a:off x="2717675" y="2080525"/>
            <a:ext cx="4174875" cy="23379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6"/>
          <p:cNvSpPr txBox="1"/>
          <p:nvPr/>
        </p:nvSpPr>
        <p:spPr>
          <a:xfrm>
            <a:off x="308375" y="308375"/>
            <a:ext cx="83997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For all of my classes, I like to copy and paste the introduction &amp; syllabus into one document, then I use it for a discussion topic on the first day of class.  </a:t>
            </a:r>
            <a:endParaRPr sz="3600"/>
          </a:p>
          <a:p>
            <a:pPr marL="0" lvl="0" indent="0" algn="l" rtl="0">
              <a:spcBef>
                <a:spcPts val="0"/>
              </a:spcBef>
              <a:spcAft>
                <a:spcPts val="0"/>
              </a:spcAft>
              <a:buNone/>
            </a:pPr>
            <a:endParaRPr sz="3600"/>
          </a:p>
          <a:p>
            <a:pPr marL="0" lvl="0" indent="0" algn="l" rtl="0">
              <a:spcBef>
                <a:spcPts val="0"/>
              </a:spcBef>
              <a:spcAft>
                <a:spcPts val="0"/>
              </a:spcAft>
              <a:buNone/>
            </a:pPr>
            <a:r>
              <a:rPr lang="en" sz="1800"/>
              <a:t>I’ve used lots of different strategies for this, such as: </a:t>
            </a:r>
            <a:endParaRPr sz="1800"/>
          </a:p>
          <a:p>
            <a:pPr marL="457200" lvl="0" indent="-342900" algn="l" rtl="0">
              <a:spcBef>
                <a:spcPts val="0"/>
              </a:spcBef>
              <a:spcAft>
                <a:spcPts val="0"/>
              </a:spcAft>
              <a:buSzPts val="1800"/>
              <a:buAutoNum type="arabicPeriod"/>
            </a:pPr>
            <a:r>
              <a:rPr lang="en" sz="1800"/>
              <a:t>KWL</a:t>
            </a:r>
            <a:endParaRPr sz="1800"/>
          </a:p>
          <a:p>
            <a:pPr marL="457200" lvl="0" indent="-342900" algn="l" rtl="0">
              <a:spcBef>
                <a:spcPts val="0"/>
              </a:spcBef>
              <a:spcAft>
                <a:spcPts val="0"/>
              </a:spcAft>
              <a:buSzPts val="1800"/>
              <a:buAutoNum type="arabicPeriod"/>
            </a:pPr>
            <a:r>
              <a:rPr lang="en" sz="1800"/>
              <a:t>Blank paper for sketching images</a:t>
            </a:r>
            <a:endParaRPr sz="1800"/>
          </a:p>
          <a:p>
            <a:pPr marL="457200" lvl="0" indent="-342900" algn="l" rtl="0">
              <a:spcBef>
                <a:spcPts val="0"/>
              </a:spcBef>
              <a:spcAft>
                <a:spcPts val="0"/>
              </a:spcAft>
              <a:buSzPts val="1800"/>
              <a:buAutoNum type="arabicPeriod"/>
            </a:pPr>
            <a:r>
              <a:rPr lang="en" sz="1800"/>
              <a:t>Current events</a:t>
            </a:r>
            <a:endParaRPr sz="1800"/>
          </a:p>
          <a:p>
            <a:pPr marL="457200" lvl="0" indent="-342900" algn="l" rtl="0">
              <a:spcBef>
                <a:spcPts val="0"/>
              </a:spcBef>
              <a:spcAft>
                <a:spcPts val="0"/>
              </a:spcAft>
              <a:buSzPts val="1800"/>
              <a:buAutoNum type="arabicPeriod"/>
            </a:pPr>
            <a:r>
              <a:rPr lang="en" sz="1800"/>
              <a:t>Any kind of graphic organizer</a:t>
            </a:r>
            <a:endParaRPr sz="1800"/>
          </a:p>
          <a:p>
            <a:pPr marL="457200" lvl="0" indent="0" algn="l" rtl="0">
              <a:spcBef>
                <a:spcPts val="0"/>
              </a:spcBef>
              <a:spcAft>
                <a:spcPts val="0"/>
              </a:spcAft>
              <a:buNone/>
            </a:pPr>
            <a:endParaRPr sz="1800"/>
          </a:p>
        </p:txBody>
      </p:sp>
      <p:sp>
        <p:nvSpPr>
          <p:cNvPr id="562" name="Google Shape;562;p86"/>
          <p:cNvSpPr txBox="1"/>
          <p:nvPr/>
        </p:nvSpPr>
        <p:spPr>
          <a:xfrm>
            <a:off x="320700" y="49350"/>
            <a:ext cx="4428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t>Extra stuff:</a:t>
            </a:r>
            <a:endParaRPr sz="20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7"/>
          <p:cNvSpPr txBox="1"/>
          <p:nvPr/>
        </p:nvSpPr>
        <p:spPr>
          <a:xfrm>
            <a:off x="242900" y="300050"/>
            <a:ext cx="8615400" cy="467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t>Extra stuff: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3600"/>
              <a:t>I like to use the </a:t>
            </a:r>
            <a:r>
              <a:rPr lang="en" sz="3600" b="1"/>
              <a:t>vocabulary slides</a:t>
            </a:r>
            <a:r>
              <a:rPr lang="en" sz="3600"/>
              <a:t> the first few days of class.  We always have a lot of students that miss those days because of testing, and this is just a little bonus info for those in attendance.  The others will get the same information as we go through the lessons. </a:t>
            </a:r>
            <a:endParaRPr sz="36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88"/>
          <p:cNvPicPr preferRelativeResize="0"/>
          <p:nvPr/>
        </p:nvPicPr>
        <p:blipFill>
          <a:blip r:embed="rId3">
            <a:alphaModFix/>
          </a:blip>
          <a:stretch>
            <a:fillRect/>
          </a:stretch>
        </p:blipFill>
        <p:spPr>
          <a:xfrm>
            <a:off x="152400" y="152400"/>
            <a:ext cx="8423947" cy="483870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89"/>
          <p:cNvSpPr txBox="1"/>
          <p:nvPr/>
        </p:nvSpPr>
        <p:spPr>
          <a:xfrm>
            <a:off x="115200" y="377850"/>
            <a:ext cx="89136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600">
                <a:latin typeface="Caveat"/>
                <a:ea typeface="Caveat"/>
                <a:cs typeface="Caveat"/>
                <a:sym typeface="Caveat"/>
              </a:rPr>
              <a:t>Any questions?</a:t>
            </a:r>
            <a:r>
              <a:rPr lang="en" sz="9600"/>
              <a:t> </a:t>
            </a:r>
            <a:endParaRPr sz="9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0"/>
          <p:cNvPicPr preferRelativeResize="0"/>
          <p:nvPr/>
        </p:nvPicPr>
        <p:blipFill>
          <a:blip r:embed="rId3">
            <a:alphaModFix/>
          </a:blip>
          <a:stretch>
            <a:fillRect/>
          </a:stretch>
        </p:blipFill>
        <p:spPr>
          <a:xfrm>
            <a:off x="1568738" y="82380"/>
            <a:ext cx="7412670" cy="4838700"/>
          </a:xfrm>
          <a:prstGeom prst="rect">
            <a:avLst/>
          </a:prstGeom>
          <a:noFill/>
          <a:ln>
            <a:noFill/>
          </a:ln>
        </p:spPr>
      </p:pic>
      <p:sp>
        <p:nvSpPr>
          <p:cNvPr id="102" name="Google Shape;102;p20"/>
          <p:cNvSpPr/>
          <p:nvPr/>
        </p:nvSpPr>
        <p:spPr>
          <a:xfrm rot="917073">
            <a:off x="9365" y="2012557"/>
            <a:ext cx="1689977" cy="1233731"/>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p:nvPr/>
        </p:nvSpPr>
        <p:spPr>
          <a:xfrm>
            <a:off x="185750" y="109775"/>
            <a:ext cx="8629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t>What courses are available on BYU Independent study? </a:t>
            </a:r>
            <a:endParaRPr sz="3600"/>
          </a:p>
        </p:txBody>
      </p:sp>
      <p:pic>
        <p:nvPicPr>
          <p:cNvPr id="108" name="Google Shape;108;p21"/>
          <p:cNvPicPr preferRelativeResize="0"/>
          <p:nvPr/>
        </p:nvPicPr>
        <p:blipFill>
          <a:blip r:embed="rId3">
            <a:alphaModFix/>
          </a:blip>
          <a:stretch>
            <a:fillRect/>
          </a:stretch>
        </p:blipFill>
        <p:spPr>
          <a:xfrm>
            <a:off x="185750" y="2060875"/>
            <a:ext cx="8405550" cy="2897600"/>
          </a:xfrm>
          <a:prstGeom prst="rect">
            <a:avLst/>
          </a:prstGeom>
          <a:noFill/>
          <a:ln>
            <a:noFill/>
          </a:ln>
        </p:spPr>
      </p:pic>
      <p:sp>
        <p:nvSpPr>
          <p:cNvPr id="109" name="Google Shape;109;p21"/>
          <p:cNvSpPr/>
          <p:nvPr/>
        </p:nvSpPr>
        <p:spPr>
          <a:xfrm>
            <a:off x="7006025" y="505725"/>
            <a:ext cx="1862400" cy="1806900"/>
          </a:xfrm>
          <a:prstGeom prst="star5">
            <a:avLst>
              <a:gd name="adj" fmla="val 1844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1"/>
          <p:cNvSpPr txBox="1"/>
          <p:nvPr/>
        </p:nvSpPr>
        <p:spPr>
          <a:xfrm>
            <a:off x="4489750" y="1531725"/>
            <a:ext cx="33549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latin typeface="Caveat"/>
                <a:ea typeface="Caveat"/>
                <a:cs typeface="Caveat"/>
                <a:sym typeface="Caveat"/>
              </a:rPr>
              <a:t>This is on your handout!</a:t>
            </a:r>
            <a:endParaRPr sz="2700" b="1">
              <a:latin typeface="Caveat"/>
              <a:ea typeface="Caveat"/>
              <a:cs typeface="Caveat"/>
              <a:sym typeface="Cave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1759</Words>
  <Application>Microsoft Office PowerPoint</Application>
  <PresentationFormat>On-screen Show (16:9)</PresentationFormat>
  <Paragraphs>212</Paragraphs>
  <Slides>77</Slides>
  <Notes>77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Impact</vt:lpstr>
      <vt:lpstr>Shadows Into Light</vt:lpstr>
      <vt:lpstr>Caveat</vt:lpstr>
      <vt:lpstr>Simple Light</vt:lpstr>
      <vt:lpstr>Adult Education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Education Conference</dc:title>
  <dc:creator>Brimhall, Kellie</dc:creator>
  <cp:lastModifiedBy>Little, Adam</cp:lastModifiedBy>
  <cp:revision>2</cp:revision>
  <dcterms:modified xsi:type="dcterms:W3CDTF">2021-10-05T21:00:09Z</dcterms:modified>
</cp:coreProperties>
</file>